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6" r:id="rId4"/>
    <p:sldMasterId id="2147483710" r:id="rId5"/>
    <p:sldMasterId id="2147483648" r:id="rId6"/>
  </p:sldMasterIdLst>
  <p:notesMasterIdLst>
    <p:notesMasterId r:id="rId20"/>
  </p:notesMasterIdLst>
  <p:handoutMasterIdLst>
    <p:handoutMasterId r:id="rId21"/>
  </p:handoutMasterIdLst>
  <p:sldIdLst>
    <p:sldId id="256" r:id="rId7"/>
    <p:sldId id="327" r:id="rId8"/>
    <p:sldId id="328" r:id="rId9"/>
    <p:sldId id="330" r:id="rId10"/>
    <p:sldId id="329" r:id="rId11"/>
    <p:sldId id="339" r:id="rId12"/>
    <p:sldId id="332" r:id="rId13"/>
    <p:sldId id="331" r:id="rId14"/>
    <p:sldId id="333" r:id="rId15"/>
    <p:sldId id="335" r:id="rId16"/>
    <p:sldId id="336" r:id="rId17"/>
    <p:sldId id="337" r:id="rId18"/>
    <p:sldId id="33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  <p188:author id="{5AA1BD55-57CD-466E-0725-B6CBA11E0D12}" name="Lauren Weldy (ALLEGIS GROUP SERVICES)" initials="LW" userId="S::v-lweldy@microsoft.com::07a2285c-a352-4b96-8658-ecc34365c15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75A6"/>
    <a:srgbClr val="EBED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A09EC4-FAA1-BC12-CA76-2BCB5B995B90}" v="1233" dt="2026-03-16T07:20:04.105"/>
    <p1510:client id="{AD5E249D-5DDD-4F25-67DB-754D118A9DDE}" v="1141" dt="2026-03-16T04:04:07.507"/>
    <p1510:client id="{FAA6C89F-8C54-CAB0-A48F-435D839EB8FF}" v="265" dt="2026-03-16T04:08:26.946"/>
  </p1510:revLst>
</p1510:revInfo>
</file>

<file path=ppt/tableStyles.xml><?xml version="1.0" encoding="utf-8"?>
<a:tblStyleLst xmlns:a="http://schemas.openxmlformats.org/drawingml/2006/main" def="{8A107856-5554-42FB-B03E-39F5DBC370B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5388" autoAdjust="0"/>
  </p:normalViewPr>
  <p:slideViewPr>
    <p:cSldViewPr snapToGrid="0">
      <p:cViewPr varScale="1">
        <p:scale>
          <a:sx n="89" d="100"/>
          <a:sy n="89" d="100"/>
        </p:scale>
        <p:origin x="96" y="53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3149"/>
    </p:cViewPr>
  </p:sorterViewPr>
  <p:notesViewPr>
    <p:cSldViewPr snapToGrid="0">
      <p:cViewPr>
        <p:scale>
          <a:sx n="1" d="2"/>
          <a:sy n="1" d="2"/>
        </p:scale>
        <p:origin x="2640" y="28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Relationship Id="rId27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589D207-BE08-4B33-B5B0-5A5A94C9512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E58DB9-49DC-495B-A68F-33D105C9065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7A1AC4-3AE8-4F87-AAED-904EC6054702}" type="datetimeFigureOut">
              <a:rPr lang="en-US" smtClean="0"/>
              <a:t>3/16/2026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66337E-DAD5-442C-9B8F-E10EB7D972C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E3BDF2-02BD-4181-AC28-FD56172CC62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F8A362-CAFC-4987-9A50-4757052839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3749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556653-6123-4FE4-861F-5F9583BF59B0}" type="datetimeFigureOut">
              <a:rPr lang="en-US" smtClean="0"/>
              <a:t>3/16/2026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EEB602-95FC-483A-B12D-216A7AD7EA2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843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D69555-EE48-4B19-812B-4E1068DBF976}"/>
              </a:ext>
            </a:extLst>
          </p:cNvPr>
          <p:cNvSpPr/>
          <p:nvPr/>
        </p:nvSpPr>
        <p:spPr>
          <a:xfrm>
            <a:off x="7573754" y="0"/>
            <a:ext cx="4618246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Freeform 57">
            <a:extLst>
              <a:ext uri="{FF2B5EF4-FFF2-40B4-BE49-F238E27FC236}">
                <a16:creationId xmlns:a16="http://schemas.microsoft.com/office/drawing/2014/main" id="{57AEB73D-F521-4B19-820F-12DB6BCC8406}"/>
              </a:ext>
            </a:extLst>
          </p:cNvPr>
          <p:cNvSpPr/>
          <p:nvPr/>
        </p:nvSpPr>
        <p:spPr bwMode="auto">
          <a:xfrm>
            <a:off x="4456113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5388" y="863068"/>
            <a:ext cx="6007691" cy="4985916"/>
          </a:xfrm>
        </p:spPr>
        <p:txBody>
          <a:bodyPr anchor="ctr">
            <a:noAutofit/>
          </a:bodyPr>
          <a:lstStyle>
            <a:lvl1pPr algn="l">
              <a:lnSpc>
                <a:spcPct val="125000"/>
              </a:lnSpc>
              <a:defRPr sz="6000" b="0" cap="all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97352" y="863068"/>
            <a:ext cx="3351729" cy="5120069"/>
          </a:xfrm>
        </p:spPr>
        <p:txBody>
          <a:bodyPr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sz="2400" b="0" cap="none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72EEBA-3A5D-41CE-8465-A45A0F65674E}"/>
              </a:ext>
            </a:extLst>
          </p:cNvPr>
          <p:cNvSpPr/>
          <p:nvPr/>
        </p:nvSpPr>
        <p:spPr>
          <a:xfrm rot="5400000">
            <a:off x="410121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79F4CF2F-CDFA-4A37-837C-819D5238EA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97353" y="6309360"/>
            <a:ext cx="2151134" cy="457200"/>
          </a:xfrm>
        </p:spPr>
        <p:txBody>
          <a:bodyPr/>
          <a:lstStyle/>
          <a:p>
            <a:r>
              <a:rPr lang="en-US"/>
              <a:t>9/8/20XX</a:t>
            </a:r>
            <a:endParaRPr lang="en-US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CFECE62A-61A4-407D-8F0B-D459CD977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5388" y="6309360"/>
            <a:ext cx="6007691" cy="457200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99FE60A9-FE2A-451F-9244-60FCE7FE9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062062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405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9/8/20XX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236537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r>
              <a:rPr lang="en-US"/>
              <a:t>9/8/20XX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 title="Rule Line">
            <a:extLst>
              <a:ext uri="{FF2B5EF4-FFF2-40B4-BE49-F238E27FC236}">
                <a16:creationId xmlns:a16="http://schemas.microsoft.com/office/drawing/2014/main" id="{A1005B08-D2D4-455C-AA62-1200E43E7AF9}"/>
              </a:ext>
            </a:extLst>
          </p:cNvPr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2215722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EA8D8870-8337-4ABD-9EA6-3D5AAB7E4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BAC3B2DB-2CCA-4BD4-8D63-98257049E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825689"/>
            <a:ext cx="7685728" cy="374154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324DAAC3-FA37-4838-A298-327679F99F8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86630" y="825687"/>
            <a:ext cx="5957384" cy="3741551"/>
          </a:xfrm>
        </p:spPr>
        <p:txBody>
          <a:bodyPr tIns="182880" anchor="ctr" anchorCtr="0">
            <a:noAutofit/>
          </a:bodyPr>
          <a:lstStyle>
            <a:lvl1pPr>
              <a:lnSpc>
                <a:spcPct val="100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 sz="4400" dirty="0">
                <a:solidFill>
                  <a:schemeClr val="bg1"/>
                </a:solidFill>
              </a:rPr>
              <a:t>CLICK TO ADD TITLE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FB792E4C-AD3B-4E88-8540-E757597463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889696"/>
            <a:ext cx="1070775" cy="360134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6A32632F-9ED1-4328-BBE3-B4E014156A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-236512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Picture Placeholder 64">
            <a:extLst>
              <a:ext uri="{FF2B5EF4-FFF2-40B4-BE49-F238E27FC236}">
                <a16:creationId xmlns:a16="http://schemas.microsoft.com/office/drawing/2014/main" id="{D60E3C33-714C-4528-93A6-4470C3E89AE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10836" y="-2"/>
            <a:ext cx="4481164" cy="6858002"/>
          </a:xfrm>
          <a:custGeom>
            <a:avLst/>
            <a:gdLst>
              <a:gd name="connsiteX0" fmla="*/ 0 w 5332064"/>
              <a:gd name="connsiteY0" fmla="*/ 0 h 6858002"/>
              <a:gd name="connsiteX1" fmla="*/ 5332064 w 5332064"/>
              <a:gd name="connsiteY1" fmla="*/ 0 h 6858002"/>
              <a:gd name="connsiteX2" fmla="*/ 5332064 w 5332064"/>
              <a:gd name="connsiteY2" fmla="*/ 6858002 h 6858002"/>
              <a:gd name="connsiteX3" fmla="*/ 0 w 5332064"/>
              <a:gd name="connsiteY3" fmla="*/ 685800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32064" h="6858002">
                <a:moveTo>
                  <a:pt x="0" y="0"/>
                </a:moveTo>
                <a:lnTo>
                  <a:pt x="5332064" y="0"/>
                </a:lnTo>
                <a:lnTo>
                  <a:pt x="5332064" y="6858002"/>
                </a:lnTo>
                <a:lnTo>
                  <a:pt x="0" y="6858002"/>
                </a:lnTo>
                <a:close/>
              </a:path>
            </a:pathLst>
          </a:custGeom>
        </p:spPr>
        <p:txBody>
          <a:bodyPr wrap="square" anchor="t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EA124D3C-01E3-4B96-BDF0-54851D173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4249831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14307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2DF88512-9E62-4695-B350-39488566A1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8CD596D-95F4-4C5C-A0E7-86D747FE70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38768" y="2130218"/>
            <a:ext cx="11153231" cy="472778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7553E9F-DCBF-4BEE-A261-5AA97361A0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896641"/>
            <a:ext cx="12192000" cy="13477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9B0EB0-AEBA-44ED-BC77-4188C74861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35371" y="962423"/>
            <a:ext cx="10013710" cy="1216152"/>
          </a:xfrm>
        </p:spPr>
        <p:txBody>
          <a:bodyPr tIns="182880" anchor="ctr" anchorCtr="0">
            <a:noAutofit/>
          </a:bodyPr>
          <a:lstStyle>
            <a:lvl1pPr>
              <a:lnSpc>
                <a:spcPct val="10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Click to add title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52AD8E1-37CB-EB1E-9394-A293E1F2107F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1542563" y="2590800"/>
            <a:ext cx="6441412" cy="3718557"/>
          </a:xfrm>
        </p:spPr>
        <p:txBody>
          <a:bodyPr anchor="t">
            <a:normAutofit/>
          </a:bodyPr>
          <a:lstStyle>
            <a:lvl1pPr marL="0" indent="0">
              <a:lnSpc>
                <a:spcPct val="125000"/>
              </a:lnSpc>
              <a:spcAft>
                <a:spcPts val="600"/>
              </a:spcAft>
              <a:buNone/>
              <a:defRPr sz="1800" b="0"/>
            </a:lvl1pPr>
            <a:lvl2pPr marL="283464">
              <a:lnSpc>
                <a:spcPct val="125000"/>
              </a:lnSpc>
              <a:spcAft>
                <a:spcPts val="600"/>
              </a:spcAft>
              <a:defRPr sz="1800"/>
            </a:lvl2pPr>
            <a:lvl3pPr marL="566928">
              <a:lnSpc>
                <a:spcPct val="125000"/>
              </a:lnSpc>
              <a:spcAft>
                <a:spcPts val="600"/>
              </a:spcAft>
              <a:defRPr sz="1800"/>
            </a:lvl3pPr>
            <a:lvl4pPr marL="850392">
              <a:lnSpc>
                <a:spcPct val="125000"/>
              </a:lnSpc>
              <a:spcAft>
                <a:spcPts val="600"/>
              </a:spcAft>
              <a:defRPr sz="1800"/>
            </a:lvl4pPr>
            <a:lvl5pPr marL="1133856">
              <a:lnSpc>
                <a:spcPct val="125000"/>
              </a:lnSpc>
              <a:spcAft>
                <a:spcPts val="600"/>
              </a:spcAft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B37B294-6F01-986D-E8E5-119AE9A8F2BE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8197362" y="2590800"/>
            <a:ext cx="3522849" cy="3718557"/>
          </a:xfrm>
        </p:spPr>
        <p:txBody>
          <a:bodyPr anchor="t">
            <a:normAutofit/>
          </a:bodyPr>
          <a:lstStyle>
            <a:lvl1pPr marL="285750" indent="-285750">
              <a:lnSpc>
                <a:spcPct val="125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 sz="1800" b="0"/>
            </a:lvl1pPr>
            <a:lvl2pPr>
              <a:lnSpc>
                <a:spcPct val="125000"/>
              </a:lnSpc>
              <a:spcAft>
                <a:spcPts val="600"/>
              </a:spcAft>
              <a:defRPr sz="1800"/>
            </a:lvl2pPr>
            <a:lvl3pPr>
              <a:lnSpc>
                <a:spcPct val="125000"/>
              </a:lnSpc>
              <a:spcAft>
                <a:spcPts val="600"/>
              </a:spcAft>
              <a:defRPr sz="1800"/>
            </a:lvl3pPr>
            <a:lvl4pPr>
              <a:lnSpc>
                <a:spcPct val="125000"/>
              </a:lnSpc>
              <a:spcAft>
                <a:spcPts val="600"/>
              </a:spcAft>
              <a:defRPr sz="1800"/>
            </a:lvl4pPr>
            <a:lvl5pPr>
              <a:lnSpc>
                <a:spcPct val="125000"/>
              </a:lnSpc>
              <a:spcAft>
                <a:spcPts val="600"/>
              </a:spcAft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278DD10-67BC-4E87-A788-A45C6093F5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962423"/>
            <a:ext cx="1006766" cy="1216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6769F5-486B-4B48-A543-2C70359DF6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B47BB165-F380-48C4-B95B-C09C91893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5371" y="6309360"/>
            <a:ext cx="5049579" cy="457200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F0805E9B-6657-4167-BD79-CAC59C0D8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9202" y="6309360"/>
            <a:ext cx="979879" cy="457200"/>
          </a:xfrm>
        </p:spPr>
        <p:txBody>
          <a:bodyPr/>
          <a:lstStyle>
            <a:lvl1pPr>
              <a:defRPr sz="1200" b="0"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0EFA1AD-93FB-148E-CFC6-A6E5D99674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678168" y="6309360"/>
            <a:ext cx="2148840" cy="4572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9/8/20XX</a:t>
            </a:r>
          </a:p>
        </p:txBody>
      </p:sp>
    </p:spTree>
    <p:extLst>
      <p:ext uri="{BB962C8B-B14F-4D97-AF65-F5344CB8AC3E}">
        <p14:creationId xmlns:p14="http://schemas.microsoft.com/office/powerpoint/2010/main" val="16164776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Rectangle 1">
            <a:extLst>
              <a:ext uri="{FF2B5EF4-FFF2-40B4-BE49-F238E27FC236}">
                <a16:creationId xmlns:a16="http://schemas.microsoft.com/office/drawing/2014/main" id="{2A19A957-1FB5-43F8-B325-BBD9FEF23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FA5410A-92A6-4C0B-9D89-186B7DDB2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3516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1A26073-23A2-4B91-A128-79AA1BE935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1351619"/>
            <a:ext cx="12192000" cy="4749487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14D5DFA-0CEA-43F0-98EE-6C9F741F7C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6107836"/>
            <a:ext cx="4651248" cy="7501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E19795B-1103-80EF-6098-1E8371D07D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935" y="91439"/>
            <a:ext cx="10900146" cy="1168739"/>
          </a:xfrm>
        </p:spPr>
        <p:txBody>
          <a:bodyPr tIns="182880" anchor="ctr" anchorCtr="0">
            <a:noAutofit/>
          </a:bodyPr>
          <a:lstStyle>
            <a:lvl1pPr>
              <a:lnSpc>
                <a:spcPct val="10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D4F766-C576-F298-E93A-CD0D832F8E4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48935" y="1646102"/>
            <a:ext cx="3819652" cy="4160520"/>
          </a:xfrm>
        </p:spPr>
        <p:txBody>
          <a:bodyPr anchor="t">
            <a:normAutofit/>
          </a:bodyPr>
          <a:lstStyle>
            <a:lvl1pPr>
              <a:lnSpc>
                <a:spcPct val="125000"/>
              </a:lnSpc>
              <a:spcAft>
                <a:spcPts val="600"/>
              </a:spcAft>
              <a:defRPr sz="1800" b="0"/>
            </a:lvl1pPr>
            <a:lvl2pPr>
              <a:lnSpc>
                <a:spcPct val="125000"/>
              </a:lnSpc>
              <a:spcAft>
                <a:spcPts val="600"/>
              </a:spcAft>
              <a:defRPr sz="1800"/>
            </a:lvl2pPr>
            <a:lvl3pPr>
              <a:lnSpc>
                <a:spcPct val="125000"/>
              </a:lnSpc>
              <a:spcAft>
                <a:spcPts val="600"/>
              </a:spcAft>
              <a:defRPr sz="1800"/>
            </a:lvl3pPr>
            <a:lvl4pPr>
              <a:lnSpc>
                <a:spcPct val="125000"/>
              </a:lnSpc>
              <a:spcAft>
                <a:spcPts val="600"/>
              </a:spcAft>
              <a:defRPr sz="1800"/>
            </a:lvl4pPr>
            <a:lvl5pPr>
              <a:lnSpc>
                <a:spcPct val="125000"/>
              </a:lnSpc>
              <a:spcAft>
                <a:spcPts val="600"/>
              </a:spcAft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352712D-F957-4B22-8B50-BE10410FF8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24" y="6101107"/>
            <a:ext cx="1218895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ooter Placeholder 29">
            <a:extLst>
              <a:ext uri="{FF2B5EF4-FFF2-40B4-BE49-F238E27FC236}">
                <a16:creationId xmlns:a16="http://schemas.microsoft.com/office/drawing/2014/main" id="{26FD74F8-42BB-4CB4-ABF1-5F149743B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2917" y="6309360"/>
            <a:ext cx="3423986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Date Placeholder 28">
            <a:extLst>
              <a:ext uri="{FF2B5EF4-FFF2-40B4-BE49-F238E27FC236}">
                <a16:creationId xmlns:a16="http://schemas.microsoft.com/office/drawing/2014/main" id="{5B031752-6400-4BFB-979F-E2EE795E4B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73620" y="6309360"/>
            <a:ext cx="3411973" cy="4572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9/8/20XX</a:t>
            </a:r>
          </a:p>
        </p:txBody>
      </p:sp>
      <p:sp>
        <p:nvSpPr>
          <p:cNvPr id="12" name="Slide Number Placeholder 30">
            <a:extLst>
              <a:ext uri="{FF2B5EF4-FFF2-40B4-BE49-F238E27FC236}">
                <a16:creationId xmlns:a16="http://schemas.microsoft.com/office/drawing/2014/main" id="{6A5CAEAF-7DEC-4B20-8B1E-301A9D0E6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9202" y="6309360"/>
            <a:ext cx="979879" cy="457200"/>
          </a:xfrm>
        </p:spPr>
        <p:txBody>
          <a:bodyPr/>
          <a:lstStyle>
            <a:lvl1pPr>
              <a:defRPr sz="1200" b="0"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0B696A3-EA34-4924-9037-E330B1CB89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33798" y="6117631"/>
            <a:ext cx="64008" cy="74036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E94D0A7-4358-49BF-96EE-8DEB6F4DCF56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4679661" y="1646102"/>
            <a:ext cx="6863403" cy="4160520"/>
          </a:xfrm>
        </p:spPr>
        <p:txBody>
          <a:bodyPr anchor="t">
            <a:normAutofit/>
          </a:bodyPr>
          <a:lstStyle>
            <a:lvl1pPr marL="0" indent="0">
              <a:lnSpc>
                <a:spcPct val="125000"/>
              </a:lnSpc>
              <a:spcAft>
                <a:spcPts val="600"/>
              </a:spcAft>
              <a:buNone/>
              <a:defRPr sz="1800" b="0"/>
            </a:lvl1pPr>
            <a:lvl2pPr marL="283464">
              <a:lnSpc>
                <a:spcPct val="125000"/>
              </a:lnSpc>
              <a:spcAft>
                <a:spcPts val="600"/>
              </a:spcAft>
              <a:defRPr sz="1800"/>
            </a:lvl2pPr>
            <a:lvl3pPr marL="566928">
              <a:lnSpc>
                <a:spcPct val="125000"/>
              </a:lnSpc>
              <a:spcAft>
                <a:spcPts val="600"/>
              </a:spcAft>
              <a:defRPr sz="1800"/>
            </a:lvl3pPr>
            <a:lvl4pPr marL="850392">
              <a:lnSpc>
                <a:spcPct val="125000"/>
              </a:lnSpc>
              <a:spcAft>
                <a:spcPts val="600"/>
              </a:spcAft>
              <a:defRPr sz="1800"/>
            </a:lvl4pPr>
            <a:lvl5pPr marL="1133856">
              <a:lnSpc>
                <a:spcPct val="125000"/>
              </a:lnSpc>
              <a:spcAft>
                <a:spcPts val="600"/>
              </a:spcAft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17369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2DF88512-9E62-4695-B350-39488566A1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8CD596D-95F4-4C5C-A0E7-86D747FE70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38768" y="2130218"/>
            <a:ext cx="11153231" cy="472778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7553E9F-DCBF-4BEE-A261-5AA97361A0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896641"/>
            <a:ext cx="12192000" cy="13477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9B0EB0-AEBA-44ED-BC77-4188C74861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35371" y="962423"/>
            <a:ext cx="10013710" cy="1216152"/>
          </a:xfrm>
        </p:spPr>
        <p:txBody>
          <a:bodyPr tIns="182880" anchor="ctr" anchorCtr="0">
            <a:noAutofit/>
          </a:bodyPr>
          <a:lstStyle>
            <a:lvl1pPr>
              <a:lnSpc>
                <a:spcPct val="10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Click to add title</a:t>
            </a:r>
          </a:p>
        </p:txBody>
      </p:sp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74D0E84D-2B51-9F8D-82CE-C086143DC605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1630363" y="2757951"/>
            <a:ext cx="9918700" cy="3387579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278DD10-67BC-4E87-A788-A45C6093F5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962423"/>
            <a:ext cx="1006766" cy="1216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6769F5-486B-4B48-A543-2C70359DF6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0DB9557B-D9D3-4FA9-2D64-D2F91957D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5372" y="6309360"/>
            <a:ext cx="4946592" cy="457200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3BC3F5B3-7690-C0DA-4084-5EFE50E8C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9202" y="6309360"/>
            <a:ext cx="979879" cy="457200"/>
          </a:xfrm>
        </p:spPr>
        <p:txBody>
          <a:bodyPr/>
          <a:lstStyle>
            <a:lvl1pPr>
              <a:defRPr sz="1200" b="0"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99E56FFE-09D7-3078-C9E8-DFE8CF68AA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678168" y="6309360"/>
            <a:ext cx="2148840" cy="4572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9/8/20XX</a:t>
            </a:r>
          </a:p>
        </p:txBody>
      </p:sp>
    </p:spTree>
    <p:extLst>
      <p:ext uri="{BB962C8B-B14F-4D97-AF65-F5344CB8AC3E}">
        <p14:creationId xmlns:p14="http://schemas.microsoft.com/office/powerpoint/2010/main" val="24340333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23DC2F0A-1748-49AE-AF72-D6BBB4F8FE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3DF7B1-E0C5-4E09-BB5C-F11EA14D7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866789"/>
            <a:ext cx="6833381" cy="25942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BC678EC-E47C-4AC2-A75A-7022CECD00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34622" y="848455"/>
            <a:ext cx="5102365" cy="2601914"/>
          </a:xfrm>
        </p:spPr>
        <p:txBody>
          <a:bodyPr tIns="182880" anchor="ctr" anchorCtr="0">
            <a:noAutofit/>
          </a:bodyPr>
          <a:lstStyle>
            <a:lvl1pPr>
              <a:lnSpc>
                <a:spcPct val="100000"/>
              </a:lnSpc>
              <a:defRPr sz="32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CLICK TO ADD TITLE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74E69A-5ABD-42DF-A2B0-997A626257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3063" y="920164"/>
            <a:ext cx="1070775" cy="24661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2B6D0A-4A1F-4B59-B429-AD3FABC74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2B66529-F6B7-4C1C-8291-8139628DF6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848456"/>
            <a:ext cx="6833382" cy="7170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72245B9-34B5-4F89-8EA6-C018B9D4FA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58023" y="3442673"/>
            <a:ext cx="5333977" cy="341532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90814BE-76E8-43EC-9616-A1F02F053A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396996"/>
            <a:ext cx="1219200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8AAA0A6-9D4B-4AA2-82F0-77E5ECF4B64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86762" y="3928342"/>
            <a:ext cx="4162319" cy="2285000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800" b="0"/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17" name="Footer Placeholder 12">
            <a:extLst>
              <a:ext uri="{FF2B5EF4-FFF2-40B4-BE49-F238E27FC236}">
                <a16:creationId xmlns:a16="http://schemas.microsoft.com/office/drawing/2014/main" id="{8E3FFD99-95F0-47A4-8642-FB9FECEC4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5917" y="6309360"/>
            <a:ext cx="4946592" cy="457200"/>
          </a:xfrm>
        </p:spPr>
        <p:txBody>
          <a:bodyPr/>
          <a:lstStyle>
            <a:lvl1pPr>
              <a:defRPr lang="en-US" sz="12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4727536-E532-4015-A178-0ABB6B09C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3398931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Date Placeholder 11">
            <a:extLst>
              <a:ext uri="{FF2B5EF4-FFF2-40B4-BE49-F238E27FC236}">
                <a16:creationId xmlns:a16="http://schemas.microsoft.com/office/drawing/2014/main" id="{22977876-C29D-4D32-9948-303465AEC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77730" y="6309360"/>
            <a:ext cx="2736329" cy="457200"/>
          </a:xfrm>
        </p:spPr>
        <p:txBody>
          <a:bodyPr/>
          <a:lstStyle/>
          <a:p>
            <a:r>
              <a:rPr lang="en-US" dirty="0"/>
              <a:t>9/8/20XX</a:t>
            </a:r>
          </a:p>
        </p:txBody>
      </p:sp>
      <p:sp>
        <p:nvSpPr>
          <p:cNvPr id="20" name="Slide Number Placeholder 15">
            <a:extLst>
              <a:ext uri="{FF2B5EF4-FFF2-40B4-BE49-F238E27FC236}">
                <a16:creationId xmlns:a16="http://schemas.microsoft.com/office/drawing/2014/main" id="{6A7BC11E-2EF0-4989-9A7E-7AB377DB8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9202" y="6309360"/>
            <a:ext cx="979879" cy="457200"/>
          </a:xfrm>
        </p:spPr>
        <p:txBody>
          <a:bodyPr/>
          <a:lstStyle>
            <a:lvl1pPr>
              <a:defRPr sz="1200" b="0"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0557ABF-B75C-BD78-1A04-E483A57A94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67712" y="0"/>
            <a:ext cx="5728216" cy="8455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18385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EA8D8870-8337-4ABD-9EA6-3D5AAB7E4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BAC3B2DB-2CCA-4BD4-8D63-98257049E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825689"/>
            <a:ext cx="12192000" cy="520173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324DAAC3-FA37-4838-A298-327679F99F8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86629" y="825687"/>
            <a:ext cx="9643772" cy="5201730"/>
          </a:xfrm>
        </p:spPr>
        <p:txBody>
          <a:bodyPr tIns="182880" anchor="ctr" anchorCtr="0">
            <a:noAutofit/>
          </a:bodyPr>
          <a:lstStyle>
            <a:lvl1pPr algn="l">
              <a:lnSpc>
                <a:spcPct val="100000"/>
              </a:lnSpc>
              <a:defRPr sz="4800" cap="all" baseline="0">
                <a:solidFill>
                  <a:schemeClr val="bg1"/>
                </a:solidFill>
              </a:defRPr>
            </a:lvl1pPr>
          </a:lstStyle>
          <a:p>
            <a:r>
              <a:rPr lang="en-US" sz="4400" dirty="0">
                <a:solidFill>
                  <a:schemeClr val="bg1"/>
                </a:solidFill>
              </a:rPr>
              <a:t>CLICK TO ADD TITLE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FB792E4C-AD3B-4E88-8540-E757597463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889696"/>
            <a:ext cx="1070775" cy="50777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6A32632F-9ED1-4328-BBE3-B4E014156A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-236512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EA124D3C-01E3-4B96-BDF0-54851D173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7658511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67A64FF-37A7-4837-8033-CBEA22697E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119516" y="896046"/>
            <a:ext cx="1070775" cy="50777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FC0C09F-8990-542B-199E-E6FADE2FEE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119516" y="0"/>
            <a:ext cx="1070775" cy="8256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6F60C3-341E-9533-2415-66360A254A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119515" y="6027421"/>
            <a:ext cx="1070775" cy="8305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7539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9/8/20XX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849448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A7539-3F7E-4212-A25D-806B5BB70D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0A8F64-2415-79E6-110A-F57567EDB7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3B0FA-5273-09C5-CCC3-6563E40EF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82078-BD23-482F-96FC-78399D7063D3}" type="datetimeFigureOut">
              <a:rPr lang="en-MY" smtClean="0"/>
              <a:t>16/3/2026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3CF74E-D9F3-65D7-C675-D9A9C67DF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1E47ED-14F6-A2F9-7D14-B1034D236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85531-305A-4242-8E03-52F9CC14F60C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544595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BFD12B6-57DE-4B63-A723-500B050FB7DD}"/>
              </a:ext>
            </a:extLst>
          </p:cNvPr>
          <p:cNvSpPr/>
          <p:nvPr/>
        </p:nvSpPr>
        <p:spPr>
          <a:xfrm>
            <a:off x="0" y="4215384"/>
            <a:ext cx="12192000" cy="264261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316" y="1406284"/>
            <a:ext cx="10593694" cy="2597841"/>
          </a:xfrm>
        </p:spPr>
        <p:txBody>
          <a:bodyPr anchor="b">
            <a:normAutofit/>
          </a:bodyPr>
          <a:lstStyle>
            <a:lvl1pPr algn="ctr">
              <a:lnSpc>
                <a:spcPct val="125000"/>
              </a:lnSpc>
              <a:defRPr sz="44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18312" y="4527856"/>
            <a:ext cx="6559018" cy="1570245"/>
          </a:xfrm>
        </p:spPr>
        <p:txBody>
          <a:bodyPr anchor="t"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24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1E2E75-4758-4930-8024-39287C962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9/8/20XX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8B9949-402C-42C2-9A94-16590FC0C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39D83F6-DAF4-4876-AA41-F246EC970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613A19-DDA2-44F6-9ED4-F87771C684B8}"/>
              </a:ext>
            </a:extLst>
          </p:cNvPr>
          <p:cNvSpPr/>
          <p:nvPr/>
        </p:nvSpPr>
        <p:spPr>
          <a:xfrm>
            <a:off x="0" y="4215384"/>
            <a:ext cx="1218895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53438"/>
      </p:ext>
    </p:extLst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EA084-4585-1DB6-F169-CCF849338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11D9FE-8E08-4EA4-F0F4-FB55F0AD83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8071B5-F02D-C6F4-367B-36F91F357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82078-BD23-482F-96FC-78399D7063D3}" type="datetimeFigureOut">
              <a:rPr lang="en-MY" smtClean="0"/>
              <a:t>16/3/2026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34EBA5-A5BB-878C-6C0F-4F0D4105D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A63583-3F0C-9AEA-928A-2C8FD3A47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85531-305A-4242-8E03-52F9CC14F60C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6507226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63E0F-00F8-5EB2-753C-3D6180E58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A3300D-92C6-F9E9-8A43-3B7966E2EE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4EE4F9-41F4-648F-E1EA-BB31ABDEC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82078-BD23-482F-96FC-78399D7063D3}" type="datetimeFigureOut">
              <a:rPr lang="en-MY" smtClean="0"/>
              <a:t>16/3/2026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4E20F9-0C20-68EB-5B64-579452C5F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A9A13A-F6D8-D5D1-BEF3-9D683D947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85531-305A-4242-8E03-52F9CC14F60C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7011743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703BB-875F-6C32-D1C3-07E051655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1F076D-575D-DBB3-80DF-D4DE43FD65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26FBE1-4469-237C-9402-11629412DF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CC2B11-F70E-BEBA-C8BD-7952BFB43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82078-BD23-482F-96FC-78399D7063D3}" type="datetimeFigureOut">
              <a:rPr lang="en-MY" smtClean="0"/>
              <a:t>16/3/2026</a:t>
            </a:fld>
            <a:endParaRPr lang="en-MY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C39C4D-B57C-F0B1-C57C-02843C82A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64583E-446D-A348-CCC3-92AEFF6FD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85531-305A-4242-8E03-52F9CC14F60C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5727212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847F0-8AAA-C97C-E7AD-69AC8803E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BF28AE-78F6-D43D-FEDF-6AB963BC83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A358D9-0B69-AB51-5B12-73C1097B11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739663-BAEC-2AED-6140-9B8FDC5F64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C5A4CB-3E19-9CED-CB4F-7D912CD9E6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83B8DA-4BAD-59FD-B391-EC99BF9B9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82078-BD23-482F-96FC-78399D7063D3}" type="datetimeFigureOut">
              <a:rPr lang="en-MY" smtClean="0"/>
              <a:t>16/3/2026</a:t>
            </a:fld>
            <a:endParaRPr lang="en-MY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FE55AE-1E90-3B57-2442-2750EB083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010028-FF6E-22A0-1E38-2D25B5B92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85531-305A-4242-8E03-52F9CC14F60C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6777785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D8332-14B7-7C1C-6F6C-5586A96AA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C47D4C-BF49-AA3A-0CCD-FC462CD62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82078-BD23-482F-96FC-78399D7063D3}" type="datetimeFigureOut">
              <a:rPr lang="en-MY" smtClean="0"/>
              <a:t>16/3/2026</a:t>
            </a:fld>
            <a:endParaRPr lang="en-MY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719743-3185-62CE-5B2F-19B8AA074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621E04-13FF-EEE4-DA62-AF00C422A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85531-305A-4242-8E03-52F9CC14F60C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6336148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569304-1C45-C31B-97F7-2885A2F42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82078-BD23-482F-96FC-78399D7063D3}" type="datetimeFigureOut">
              <a:rPr lang="en-MY" smtClean="0"/>
              <a:t>16/3/2026</a:t>
            </a:fld>
            <a:endParaRPr lang="en-MY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6636F3-06FC-DD20-F2E6-56EE8B0E8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FD1222-F344-8A5B-A60A-9BC5121A2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85531-305A-4242-8E03-52F9CC14F60C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453089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7CAAA-F95F-FB19-EBFD-15EA06D4E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06C83-6C62-F55B-B3E9-38C740730E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A266B9-34D8-B026-3B90-F60CD25329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BF8082-596E-0BEF-E1E8-3AFF51944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82078-BD23-482F-96FC-78399D7063D3}" type="datetimeFigureOut">
              <a:rPr lang="en-MY" smtClean="0"/>
              <a:t>16/3/2026</a:t>
            </a:fld>
            <a:endParaRPr lang="en-MY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D8C9ED-EF1F-0DFA-F8C8-9005914F5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6AD21C-A8B6-8CC8-A7A5-722B729E2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85531-305A-4242-8E03-52F9CC14F60C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1775024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4D489-FFD1-DEDD-7F26-51F3D1D3F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0C8CDA-3054-4DE1-4826-F146C59B57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MY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866701-2F4C-7CD6-4723-DA3BD9914F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332A3D-D233-A7BA-F327-B3A3B46AD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82078-BD23-482F-96FC-78399D7063D3}" type="datetimeFigureOut">
              <a:rPr lang="en-MY" smtClean="0"/>
              <a:t>16/3/2026</a:t>
            </a:fld>
            <a:endParaRPr lang="en-MY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B0E834-F443-216E-389F-FEBE53276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716E70-0663-5DA5-B7EC-9B1989830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85531-305A-4242-8E03-52F9CC14F60C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6886629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07028-8F34-8178-D079-ECE3A73D1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C8B596-18BF-C232-3B82-021C8C6F8E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B19D5F-1A1C-2FDF-93FD-25130CB29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82078-BD23-482F-96FC-78399D7063D3}" type="datetimeFigureOut">
              <a:rPr lang="en-MY" smtClean="0"/>
              <a:t>16/3/2026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26E234-0D0B-41B3-72DB-5EFC80EB4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EF58C2-4AAC-3E77-E018-CB61E27C8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85531-305A-4242-8E03-52F9CC14F60C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4921692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A6FC1F-C602-606C-92D4-6F6F4C605E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40A078-17CA-751E-F218-E34CAC5FC5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87A362-0CE6-D45A-8F45-D2C49ADF4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82078-BD23-482F-96FC-78399D7063D3}" type="datetimeFigureOut">
              <a:rPr lang="en-MY" smtClean="0"/>
              <a:t>16/3/2026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41B1E0-2ABC-61F0-296A-7E8680521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C2EC6C-5A3E-3595-11D7-F33A1A2B7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85531-305A-4242-8E03-52F9CC14F60C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913448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376670" y="705114"/>
            <a:ext cx="6172412" cy="2403846"/>
          </a:xfrm>
        </p:spPr>
        <p:txBody>
          <a:bodyPr anchor="b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76670" y="3749040"/>
            <a:ext cx="6172411" cy="2346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9/8/20XX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E6B9B5-A5D1-4099-B52B-78F39AB0AFCB}"/>
              </a:ext>
            </a:extLst>
          </p:cNvPr>
          <p:cNvSpPr/>
          <p:nvPr/>
        </p:nvSpPr>
        <p:spPr>
          <a:xfrm rot="10800000">
            <a:off x="4693920" y="3396997"/>
            <a:ext cx="7498080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758592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76667" y="658999"/>
            <a:ext cx="6166422" cy="457200"/>
          </a:xfrm>
        </p:spPr>
        <p:txBody>
          <a:bodyPr anchor="b">
            <a:normAutofit/>
          </a:bodyPr>
          <a:lstStyle>
            <a:lvl1pPr marL="0" indent="0">
              <a:lnSpc>
                <a:spcPct val="130000"/>
              </a:lnSpc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76668" y="1116199"/>
            <a:ext cx="6166422" cy="20621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376668" y="3623098"/>
            <a:ext cx="6166421" cy="457200"/>
          </a:xfrm>
        </p:spPr>
        <p:txBody>
          <a:bodyPr anchor="b">
            <a:normAutofit/>
          </a:bodyPr>
          <a:lstStyle>
            <a:lvl1pPr marL="0" indent="0">
              <a:lnSpc>
                <a:spcPct val="99000"/>
              </a:lnSpc>
              <a:buNone/>
              <a:defRPr lang="en-US" sz="1800" b="1" kern="1200" cap="all" spc="15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76670" y="4102370"/>
            <a:ext cx="6166419" cy="2066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9/8/20XX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26B370B-8381-431F-9492-0EA120511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A89085-2231-4A9C-B23C-B199A9DD26C5}"/>
              </a:ext>
            </a:extLst>
          </p:cNvPr>
          <p:cNvSpPr/>
          <p:nvPr/>
        </p:nvSpPr>
        <p:spPr>
          <a:xfrm rot="10800000">
            <a:off x="4693920" y="3396997"/>
            <a:ext cx="7498080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152159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CD215-1C45-48A0-8534-39FFE8A7C95A}" type="datetime1">
              <a:rPr lang="en-US" smtClean="0"/>
              <a:t>3/16/2026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‹#›</a:t>
            </a:fld>
            <a:endParaRPr lang="en-US" dirty="0"/>
          </a:p>
        </p:txBody>
      </p:sp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94837D5C-EE88-BE2B-5940-6A8E20CAEE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D6331A-AE6C-3009-DDD4-1671FF7E0F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825689"/>
            <a:ext cx="12192000" cy="520173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8D7D28B-DE67-0B99-CDEB-A037FFC56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889696"/>
            <a:ext cx="1070775" cy="50777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8B9F3E3-6134-5423-F75E-B36E71A652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-236512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B1F677F-A1EC-4CDA-E80E-4B36954651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7658511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F1E2C06-C49E-A5AA-07A3-D134EFA3D2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119516" y="896046"/>
            <a:ext cx="1070775" cy="50777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2BA39D8-E4F7-CD36-B80A-49D228C0FC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119516" y="0"/>
            <a:ext cx="1070775" cy="8256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06F4721-4B2C-0638-8409-054F6738E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119515" y="6027421"/>
            <a:ext cx="1070775" cy="8305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78947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CF41D3-C6B9-4E99-9321-87C4E2168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9/8/20XX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5BC6EB-07B1-46AF-AC33-E998BC6AA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E3A0C1-6562-4819-9E88-4C1378FD5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8225541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pos="540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ACA29BA-0143-49FF-8608-DB1623D99537}"/>
              </a:ext>
            </a:extLst>
          </p:cNvPr>
          <p:cNvSpPr/>
          <p:nvPr/>
        </p:nvSpPr>
        <p:spPr>
          <a:xfrm>
            <a:off x="0" y="0"/>
            <a:ext cx="8248592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3015" y="640079"/>
            <a:ext cx="2796066" cy="2551751"/>
          </a:xfrm>
        </p:spPr>
        <p:txBody>
          <a:bodyPr anchor="b">
            <a:normAutofit/>
          </a:bodyPr>
          <a:lstStyle>
            <a:lvl1pPr algn="l">
              <a:lnSpc>
                <a:spcPct val="135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8818" y="640078"/>
            <a:ext cx="6969693" cy="5455921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753015" y="3223803"/>
            <a:ext cx="2796066" cy="2872197"/>
          </a:xfrm>
        </p:spPr>
        <p:txBody>
          <a:bodyPr anchor="t">
            <a:normAutofit/>
          </a:bodyPr>
          <a:lstStyle>
            <a:lvl1pPr marL="0" indent="0">
              <a:spcBef>
                <a:spcPts val="1400"/>
              </a:spcBef>
              <a:buNone/>
              <a:defRPr sz="18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10CF18-370D-4E80-AE4C-396FFDFCAE5D}"/>
              </a:ext>
            </a:extLst>
          </p:cNvPr>
          <p:cNvSpPr/>
          <p:nvPr/>
        </p:nvSpPr>
        <p:spPr>
          <a:xfrm rot="5400000">
            <a:off x="485159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C5EBFE9C-5A22-4462-9C51-E00C03F55C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53015" y="6309360"/>
            <a:ext cx="1734207" cy="4572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9/8/20XX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2EBBFF2E-AA66-4B76-9139-CB000B5A4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8818" y="6309360"/>
            <a:ext cx="6993867" cy="457200"/>
          </a:xfrm>
        </p:spPr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44F64C4-BF20-4F6B-B650-57C71C828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140893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pos="540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4996" y="640079"/>
            <a:ext cx="2714085" cy="2695903"/>
          </a:xfrm>
        </p:spPr>
        <p:txBody>
          <a:bodyPr anchor="b">
            <a:noAutofit/>
          </a:bodyPr>
          <a:lstStyle>
            <a:lvl1pPr algn="l"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248592" cy="6857999"/>
          </a:xfrm>
          <a:solidFill>
            <a:schemeClr val="bg2">
              <a:lumMod val="9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834996" y="3429000"/>
            <a:ext cx="2714085" cy="2508026"/>
          </a:xfrm>
        </p:spPr>
        <p:txBody>
          <a:bodyPr anchor="t">
            <a:normAutofit/>
          </a:bodyPr>
          <a:lstStyle>
            <a:lvl1pPr marL="0" indent="0">
              <a:spcBef>
                <a:spcPts val="1400"/>
              </a:spcBef>
              <a:buNone/>
              <a:defRPr sz="18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0949BC8-9ABF-49F6-851C-5DB0B86CA70D}"/>
              </a:ext>
            </a:extLst>
          </p:cNvPr>
          <p:cNvSpPr/>
          <p:nvPr/>
        </p:nvSpPr>
        <p:spPr>
          <a:xfrm rot="5400000">
            <a:off x="485159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E1EE21-E3FA-4D43-B224-C664959637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34997" y="6309360"/>
            <a:ext cx="1645920" cy="457200"/>
          </a:xfrm>
        </p:spPr>
        <p:txBody>
          <a:bodyPr/>
          <a:lstStyle/>
          <a:p>
            <a:r>
              <a:rPr lang="en-US"/>
              <a:t>9/8/20XX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2D7F83-8993-4ED4-9F02-663CC0850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3678B7-E511-4CE1-BEE5-89E959B9B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0080" y="6309360"/>
            <a:ext cx="4946592" cy="457200"/>
          </a:xfrm>
        </p:spPr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631964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786F82F-1B47-46ED-8EAE-53EF71E59E9A}"/>
              </a:ext>
            </a:extLst>
          </p:cNvPr>
          <p:cNvSpPr/>
          <p:nvPr/>
        </p:nvSpPr>
        <p:spPr>
          <a:xfrm>
            <a:off x="4718302" y="0"/>
            <a:ext cx="7473698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2918" y="705113"/>
            <a:ext cx="3411973" cy="5197498"/>
          </a:xfrm>
          <a:prstGeom prst="rect">
            <a:avLst/>
          </a:prstGeom>
        </p:spPr>
        <p:txBody>
          <a:bodyPr vert="horz" lIns="109728" tIns="109728" rIns="109728" bIns="9144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76671" y="705113"/>
            <a:ext cx="6172412" cy="5197497"/>
          </a:xfrm>
          <a:prstGeom prst="rect">
            <a:avLst/>
          </a:prstGeom>
        </p:spPr>
        <p:txBody>
          <a:bodyPr vert="horz" lIns="109728" tIns="109728" rIns="109728" bIns="9144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2917" y="6309360"/>
            <a:ext cx="3411973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9/8/20XX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76670" y="6309360"/>
            <a:ext cx="4946592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69202" y="6309360"/>
            <a:ext cx="979879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F1BAF6F-6275-4646-9C59-331B29B9550F}"/>
              </a:ext>
            </a:extLst>
          </p:cNvPr>
          <p:cNvSpPr/>
          <p:nvPr/>
        </p:nvSpPr>
        <p:spPr>
          <a:xfrm rot="5400000">
            <a:off x="1257298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548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9" r:id="rId12"/>
    <p:sldLayoutId id="2147483704" r:id="rId13"/>
    <p:sldLayoutId id="2147483707" r:id="rId14"/>
    <p:sldLayoutId id="2147483708" r:id="rId15"/>
    <p:sldLayoutId id="2147483709" r:id="rId16"/>
    <p:sldLayoutId id="2147483682" r:id="rId17"/>
  </p:sldLayoutIdLst>
  <p:hf sldNum="0" hdr="0" ftr="0" dt="0"/>
  <p:txStyles>
    <p:titleStyle>
      <a:lvl1pPr algn="l" defTabSz="914400" rtl="0" eaLnBrk="1" latinLnBrk="0" hangingPunct="1">
        <a:lnSpc>
          <a:spcPct val="150000"/>
        </a:lnSpc>
        <a:spcBef>
          <a:spcPct val="0"/>
        </a:spcBef>
        <a:buNone/>
        <a:defRPr sz="3600" b="1" kern="1200" spc="1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800" b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6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848" userDrawn="1">
          <p15:clr>
            <a:srgbClr val="F26B43"/>
          </p15:clr>
        </p15:guide>
        <p15:guide id="2" orient="horz" pos="3960" userDrawn="1">
          <p15:clr>
            <a:srgbClr val="F26B43"/>
          </p15:clr>
        </p15:guide>
        <p15:guide id="3" orient="horz" pos="1536" userDrawn="1">
          <p15:clr>
            <a:srgbClr val="F26B43"/>
          </p15:clr>
        </p15:guide>
        <p15:guide id="4" orient="horz" pos="3840" userDrawn="1">
          <p15:clr>
            <a:srgbClr val="F26B43"/>
          </p15:clr>
        </p15:guide>
        <p15:guide id="5" pos="4416" userDrawn="1">
          <p15:clr>
            <a:srgbClr val="F26B43"/>
          </p15:clr>
        </p15:guide>
        <p15:guide id="6" pos="4800" userDrawn="1">
          <p15:clr>
            <a:srgbClr val="F26B43"/>
          </p15:clr>
        </p15:guide>
        <p15:guide id="7" orient="horz" pos="360" userDrawn="1">
          <p15:clr>
            <a:srgbClr val="F26B43"/>
          </p15:clr>
        </p15:guide>
        <p15:guide id="8" pos="7368" userDrawn="1">
          <p15:clr>
            <a:srgbClr val="F26B43"/>
          </p15:clr>
        </p15:guide>
        <p15:guide id="9" pos="2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C9FCFF-083C-44AC-D390-4943D78CC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784D97-DADD-97FB-F9DE-4BBAFFB5C0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2229ED-E05A-E567-88B7-419CF74A75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A82078-BD23-482F-96FC-78399D7063D3}" type="datetimeFigureOut">
              <a:rPr lang="en-MY" smtClean="0"/>
              <a:t>16/3/2026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F0B00-EC15-F01F-251B-FAEB6913C9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5F612C-3C87-8E38-D844-AFA8251DEF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585531-305A-4242-8E03-52F9CC14F60C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907251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.svg"/><Relationship Id="rId7" Type="http://schemas.openxmlformats.org/officeDocument/2006/relationships/image" Target="../media/image2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3.svg"/><Relationship Id="rId4" Type="http://schemas.openxmlformats.org/officeDocument/2006/relationships/image" Target="../media/image2.png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6.svg"/><Relationship Id="rId7" Type="http://schemas.openxmlformats.org/officeDocument/2006/relationships/image" Target="../media/image2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11" Type="http://schemas.microsoft.com/office/2007/relationships/hdphoto" Target="../media/hdphoto1.wdp"/><Relationship Id="rId5" Type="http://schemas.openxmlformats.org/officeDocument/2006/relationships/image" Target="../media/image3.svg"/><Relationship Id="rId10" Type="http://schemas.openxmlformats.org/officeDocument/2006/relationships/image" Target="../media/image4.png"/><Relationship Id="rId4" Type="http://schemas.openxmlformats.org/officeDocument/2006/relationships/image" Target="../media/image2.png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4.png"/><Relationship Id="rId4" Type="http://schemas.openxmlformats.org/officeDocument/2006/relationships/image" Target="../media/image6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.svg"/><Relationship Id="rId7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6.svg"/><Relationship Id="rId7" Type="http://schemas.openxmlformats.org/officeDocument/2006/relationships/image" Target="../media/image13.GIF"/><Relationship Id="rId12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4.png"/><Relationship Id="rId5" Type="http://schemas.openxmlformats.org/officeDocument/2006/relationships/image" Target="../media/image3.svg"/><Relationship Id="rId10" Type="http://schemas.microsoft.com/office/2007/relationships/hdphoto" Target="../media/hdphoto2.wdp"/><Relationship Id="rId4" Type="http://schemas.openxmlformats.org/officeDocument/2006/relationships/image" Target="../media/image2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.svg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3.svg"/><Relationship Id="rId4" Type="http://schemas.openxmlformats.org/officeDocument/2006/relationships/image" Target="../media/image2.png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microsoft.com/office/2007/relationships/hdphoto" Target="../media/hdphoto1.wdp"/><Relationship Id="rId3" Type="http://schemas.openxmlformats.org/officeDocument/2006/relationships/image" Target="../media/image6.svg"/><Relationship Id="rId7" Type="http://schemas.microsoft.com/office/2007/relationships/hdphoto" Target="../media/hdphoto3.wdp"/><Relationship Id="rId12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0.jpeg"/><Relationship Id="rId5" Type="http://schemas.openxmlformats.org/officeDocument/2006/relationships/image" Target="../media/image3.svg"/><Relationship Id="rId10" Type="http://schemas.openxmlformats.org/officeDocument/2006/relationships/image" Target="../media/image19.jpeg"/><Relationship Id="rId4" Type="http://schemas.openxmlformats.org/officeDocument/2006/relationships/image" Target="../media/image2.png"/><Relationship Id="rId9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2.png"/><Relationship Id="rId7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4.png"/><Relationship Id="rId5" Type="http://schemas.microsoft.com/office/2007/relationships/hdphoto" Target="../media/hdphoto4.wdp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.svg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3.svg"/><Relationship Id="rId4" Type="http://schemas.openxmlformats.org/officeDocument/2006/relationships/image" Target="../media/image2.png"/><Relationship Id="rId9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.svg"/><Relationship Id="rId7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3.svg"/><Relationship Id="rId4" Type="http://schemas.openxmlformats.org/officeDocument/2006/relationships/image" Target="../media/image2.png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11742" y="-36244"/>
            <a:ext cx="12491505" cy="7032003"/>
          </a:xfrm>
          <a:custGeom>
            <a:avLst/>
            <a:gdLst/>
            <a:ahLst/>
            <a:cxnLst/>
            <a:rect l="l" t="t" r="r" b="b"/>
            <a:pathLst>
              <a:path w="18737258" h="10548004">
                <a:moveTo>
                  <a:pt x="0" y="0"/>
                </a:moveTo>
                <a:lnTo>
                  <a:pt x="18737259" y="0"/>
                </a:lnTo>
                <a:lnTo>
                  <a:pt x="18737259" y="10548005"/>
                </a:lnTo>
                <a:lnTo>
                  <a:pt x="0" y="105480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99560" y="-36244"/>
            <a:ext cx="12291560" cy="6894244"/>
            <a:chOff x="0" y="0"/>
            <a:chExt cx="4855925" cy="272365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55925" cy="2723652"/>
            </a:xfrm>
            <a:custGeom>
              <a:avLst/>
              <a:gdLst/>
              <a:ahLst/>
              <a:cxnLst/>
              <a:rect l="l" t="t" r="r" b="b"/>
              <a:pathLst>
                <a:path w="4855925" h="2723652">
                  <a:moveTo>
                    <a:pt x="0" y="0"/>
                  </a:moveTo>
                  <a:lnTo>
                    <a:pt x="4855925" y="0"/>
                  </a:lnTo>
                  <a:lnTo>
                    <a:pt x="4855925" y="2723652"/>
                  </a:lnTo>
                  <a:lnTo>
                    <a:pt x="0" y="2723652"/>
                  </a:lnTo>
                  <a:close/>
                </a:path>
              </a:pathLst>
            </a:custGeom>
            <a:gradFill rotWithShape="1">
              <a:gsLst>
                <a:gs pos="0">
                  <a:srgbClr val="5DE0E6">
                    <a:alpha val="50000"/>
                  </a:srgbClr>
                </a:gs>
                <a:gs pos="100000">
                  <a:srgbClr val="004AAD">
                    <a:alpha val="5000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55925" cy="2761752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800"/>
            </a:p>
          </p:txBody>
        </p:sp>
      </p:grpSp>
      <p:sp>
        <p:nvSpPr>
          <p:cNvPr id="6" name="Freeform 6"/>
          <p:cNvSpPr/>
          <p:nvPr/>
        </p:nvSpPr>
        <p:spPr>
          <a:xfrm>
            <a:off x="7658549" y="2195159"/>
            <a:ext cx="4589732" cy="4800600"/>
          </a:xfrm>
          <a:custGeom>
            <a:avLst/>
            <a:gdLst/>
            <a:ahLst/>
            <a:cxnLst/>
            <a:rect l="l" t="t" r="r" b="b"/>
            <a:pathLst>
              <a:path w="6884598" h="7200900">
                <a:moveTo>
                  <a:pt x="0" y="0"/>
                </a:moveTo>
                <a:lnTo>
                  <a:pt x="6884598" y="0"/>
                </a:lnTo>
                <a:lnTo>
                  <a:pt x="6884598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 flipV="1">
            <a:off x="-95250" y="-38100"/>
            <a:ext cx="4589732" cy="4800600"/>
          </a:xfrm>
          <a:custGeom>
            <a:avLst/>
            <a:gdLst/>
            <a:ahLst/>
            <a:cxnLst/>
            <a:rect l="l" t="t" r="r" b="b"/>
            <a:pathLst>
              <a:path w="6884598" h="7200900">
                <a:moveTo>
                  <a:pt x="6884598" y="7200900"/>
                </a:moveTo>
                <a:lnTo>
                  <a:pt x="0" y="7200900"/>
                </a:lnTo>
                <a:lnTo>
                  <a:pt x="0" y="0"/>
                </a:lnTo>
                <a:lnTo>
                  <a:pt x="6884598" y="0"/>
                </a:lnTo>
                <a:lnTo>
                  <a:pt x="6884598" y="720090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854426" y="1691854"/>
            <a:ext cx="6760846" cy="15930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7373"/>
              </a:lnSpc>
            </a:pPr>
            <a:r>
              <a:rPr lang="en-US" sz="5266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SAFELM </a:t>
            </a:r>
          </a:p>
          <a:p>
            <a:pPr algn="r">
              <a:lnSpc>
                <a:spcPts val="5320"/>
              </a:lnSpc>
            </a:pPr>
            <a:r>
              <a:rPr lang="en-US" sz="38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VIDEO LARYNGEAL MASK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369503" y="3456500"/>
            <a:ext cx="4245768" cy="330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2799"/>
              </a:lnSpc>
            </a:pPr>
            <a:r>
              <a:rPr lang="en-US" sz="19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Magill Medical Technology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-99560" y="3964500"/>
            <a:ext cx="7714831" cy="5435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2240"/>
              </a:lnSpc>
            </a:pPr>
            <a:r>
              <a:rPr lang="en-US" sz="1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The only third generation supraglottic airway device</a:t>
            </a:r>
          </a:p>
          <a:p>
            <a:pPr algn="r">
              <a:lnSpc>
                <a:spcPts val="2240"/>
              </a:lnSpc>
            </a:pPr>
            <a:r>
              <a:rPr lang="en-US" sz="1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with an adjustable viewing angle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533451" y="6071960"/>
            <a:ext cx="3125099" cy="1814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49"/>
              </a:lnSpc>
            </a:pPr>
            <a:r>
              <a:rPr lang="en-US" sz="1107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WWW.MAGILLMED.COM</a:t>
            </a:r>
          </a:p>
        </p:txBody>
      </p:sp>
      <p:pic>
        <p:nvPicPr>
          <p:cNvPr id="13" name="Picture 12" descr="A close-up of a logo&#10;&#10;AI-generated content may be incorrect.">
            <a:extLst>
              <a:ext uri="{FF2B5EF4-FFF2-40B4-BE49-F238E27FC236}">
                <a16:creationId xmlns:a16="http://schemas.microsoft.com/office/drawing/2014/main" id="{8F87035B-C9C1-D224-9624-5CA71A48CB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62215" y="104013"/>
            <a:ext cx="2743195" cy="4122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60C6F54-3E15-BCB6-5B45-4098746A513A}"/>
              </a:ext>
            </a:extLst>
          </p:cNvPr>
          <p:cNvSpPr txBox="1"/>
          <p:nvPr/>
        </p:nvSpPr>
        <p:spPr>
          <a:xfrm>
            <a:off x="10286999" y="6620435"/>
            <a:ext cx="2743200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Montserrat"/>
                <a:ea typeface="Meiryo"/>
              </a:rPr>
              <a:t>Slide adaption from </a:t>
            </a:r>
            <a:r>
              <a:rPr lang="en-US" sz="900">
                <a:solidFill>
                  <a:schemeClr val="bg1"/>
                </a:solidFill>
                <a:latin typeface="Montserrat"/>
                <a:ea typeface="Meiryo"/>
              </a:rPr>
              <a:t>Tim Hoo</a:t>
            </a:r>
            <a:endParaRPr lang="en-US" sz="900" dirty="0">
              <a:solidFill>
                <a:schemeClr val="bg1"/>
              </a:solidFill>
              <a:latin typeface="Montserrat"/>
              <a:ea typeface="Meiry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EAA01B-D89A-2FD0-4957-ECC48B5DEE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8394961-FAB5-28F9-B7D8-BF3BF0A4612A}"/>
              </a:ext>
            </a:extLst>
          </p:cNvPr>
          <p:cNvSpPr/>
          <p:nvPr/>
        </p:nvSpPr>
        <p:spPr>
          <a:xfrm flipH="1" flipV="1">
            <a:off x="-61839" y="-85328"/>
            <a:ext cx="4589732" cy="4800600"/>
          </a:xfrm>
          <a:custGeom>
            <a:avLst/>
            <a:gdLst/>
            <a:ahLst/>
            <a:cxnLst/>
            <a:rect l="l" t="t" r="r" b="b"/>
            <a:pathLst>
              <a:path w="6884598" h="7200900">
                <a:moveTo>
                  <a:pt x="6884598" y="7200900"/>
                </a:moveTo>
                <a:lnTo>
                  <a:pt x="0" y="7200900"/>
                </a:lnTo>
                <a:lnTo>
                  <a:pt x="0" y="0"/>
                </a:lnTo>
                <a:lnTo>
                  <a:pt x="6884598" y="0"/>
                </a:lnTo>
                <a:lnTo>
                  <a:pt x="6884598" y="7200900"/>
                </a:lnTo>
                <a:close/>
              </a:path>
            </a:pathLst>
          </a:custGeom>
          <a:blipFill>
            <a:blip r:embed="rId2">
              <a:alphaModFix amt="2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0F72078A-A201-A571-C0D9-6B7CC74D8FD3}"/>
              </a:ext>
            </a:extLst>
          </p:cNvPr>
          <p:cNvSpPr txBox="1"/>
          <p:nvPr/>
        </p:nvSpPr>
        <p:spPr>
          <a:xfrm>
            <a:off x="603219" y="581540"/>
            <a:ext cx="10473773" cy="5982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5101"/>
              </a:lnSpc>
            </a:pPr>
            <a:r>
              <a:rPr lang="en-US" sz="2800" b="1">
                <a:solidFill>
                  <a:srgbClr val="4575A6"/>
                </a:solidFill>
                <a:latin typeface="Montserrat Bold"/>
                <a:sym typeface="Montserrat Bold"/>
              </a:rPr>
              <a:t>EXAMPLE: LAPAROSCOPIC SURGERY</a:t>
            </a:r>
            <a:endParaRPr lang="en-US" sz="2800" b="1">
              <a:solidFill>
                <a:srgbClr val="4575A6"/>
              </a:solidFill>
              <a:latin typeface="Montserrat Bold"/>
            </a:endParaRPr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A25820BB-310A-07E7-8DEB-0BE0D28FEE0F}"/>
              </a:ext>
            </a:extLst>
          </p:cNvPr>
          <p:cNvSpPr/>
          <p:nvPr/>
        </p:nvSpPr>
        <p:spPr>
          <a:xfrm>
            <a:off x="7580875" y="2230755"/>
            <a:ext cx="4589732" cy="4800600"/>
          </a:xfrm>
          <a:custGeom>
            <a:avLst/>
            <a:gdLst/>
            <a:ahLst/>
            <a:cxnLst/>
            <a:rect l="l" t="t" r="r" b="b"/>
            <a:pathLst>
              <a:path w="6884598" h="7200900">
                <a:moveTo>
                  <a:pt x="0" y="0"/>
                </a:moveTo>
                <a:lnTo>
                  <a:pt x="6884599" y="0"/>
                </a:lnTo>
                <a:lnTo>
                  <a:pt x="6884599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44">
            <a:extLst>
              <a:ext uri="{FF2B5EF4-FFF2-40B4-BE49-F238E27FC236}">
                <a16:creationId xmlns:a16="http://schemas.microsoft.com/office/drawing/2014/main" id="{7DCA5E1C-35CB-BECA-FED3-044D55A513A4}"/>
              </a:ext>
            </a:extLst>
          </p:cNvPr>
          <p:cNvSpPr txBox="1"/>
          <p:nvPr/>
        </p:nvSpPr>
        <p:spPr>
          <a:xfrm>
            <a:off x="603219" y="1180411"/>
            <a:ext cx="8545576" cy="2077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586"/>
              </a:lnSpc>
            </a:pPr>
            <a:r>
              <a:rPr lang="en-US" sz="1400" dirty="0" err="1">
                <a:solidFill>
                  <a:srgbClr val="4575A6"/>
                </a:solidFill>
                <a:latin typeface="Montserrat"/>
                <a:sym typeface="Montserrat"/>
              </a:rPr>
              <a:t>SafeLM</a:t>
            </a:r>
            <a:r>
              <a:rPr lang="en-US" sz="1400" dirty="0">
                <a:solidFill>
                  <a:srgbClr val="4575A6"/>
                </a:solidFill>
                <a:latin typeface="Montserrat"/>
                <a:sym typeface="Montserrat"/>
              </a:rPr>
              <a:t> can address the main airway management concerns in laparoscopy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C160443-415D-E6BA-CED3-2F06E8457452}"/>
              </a:ext>
            </a:extLst>
          </p:cNvPr>
          <p:cNvSpPr txBox="1">
            <a:spLocks/>
          </p:cNvSpPr>
          <p:nvPr/>
        </p:nvSpPr>
        <p:spPr>
          <a:xfrm>
            <a:off x="459046" y="1861227"/>
            <a:ext cx="3496281" cy="2955826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800" b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u="sng" dirty="0">
                <a:solidFill>
                  <a:srgbClr val="4575A6"/>
                </a:solidFill>
                <a:latin typeface="Montserrat"/>
              </a:rPr>
              <a:t>Challenges in laparoscopy: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rgbClr val="4575A6"/>
                </a:solidFill>
                <a:latin typeface="Montserrat"/>
              </a:rPr>
              <a:t>Pneumoperitoneum increases ventilation pressure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rgbClr val="4575A6"/>
                </a:solidFill>
                <a:latin typeface="Montserrat"/>
              </a:rPr>
              <a:t>Risk of gastric insufflation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rgbClr val="4575A6"/>
                </a:solidFill>
                <a:latin typeface="Montserrat"/>
              </a:rPr>
              <a:t>Trendelenburg positioning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AD65071-CE30-5087-9A26-AABC7EA17AED}"/>
              </a:ext>
            </a:extLst>
          </p:cNvPr>
          <p:cNvSpPr txBox="1">
            <a:spLocks/>
          </p:cNvSpPr>
          <p:nvPr/>
        </p:nvSpPr>
        <p:spPr>
          <a:xfrm>
            <a:off x="3959063" y="1861228"/>
            <a:ext cx="3378059" cy="295582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800" b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u="sng" dirty="0" err="1">
                <a:solidFill>
                  <a:srgbClr val="4575A6"/>
                </a:solidFill>
                <a:latin typeface="Montserrat"/>
              </a:rPr>
              <a:t>SafeLM</a:t>
            </a:r>
            <a:r>
              <a:rPr lang="en-US" sz="1400" u="sng" dirty="0">
                <a:solidFill>
                  <a:srgbClr val="4575A6"/>
                </a:solidFill>
                <a:latin typeface="Montserrat"/>
              </a:rPr>
              <a:t> advantages: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b="0">
                <a:solidFill>
                  <a:srgbClr val="4575A6"/>
                </a:solidFill>
                <a:latin typeface="Montserrat"/>
              </a:rPr>
              <a:t>High airway seal pressure (35-40cm H2O)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rgbClr val="4575A6"/>
                </a:solidFill>
                <a:latin typeface="Montserrat"/>
              </a:rPr>
              <a:t>Continuous visualization of airway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rgbClr val="4575A6"/>
                </a:solidFill>
                <a:latin typeface="Montserrat"/>
              </a:rPr>
              <a:t>Monitoring for regurgitation / secretion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126624E-1976-7C5C-ADE6-A197686887AE}"/>
              </a:ext>
            </a:extLst>
          </p:cNvPr>
          <p:cNvSpPr txBox="1">
            <a:spLocks/>
          </p:cNvSpPr>
          <p:nvPr/>
        </p:nvSpPr>
        <p:spPr>
          <a:xfrm>
            <a:off x="599120" y="4958247"/>
            <a:ext cx="5891398" cy="1057130"/>
          </a:xfrm>
          <a:prstGeom prst="rect">
            <a:avLst/>
          </a:prstGeom>
        </p:spPr>
        <p:txBody>
          <a:bodyPr vert="horz" lIns="109728" tIns="109728" rIns="109728" bIns="91440" rtlCol="0" anchor="t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800" b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spcAft>
                <a:spcPts val="1200"/>
              </a:spcAft>
            </a:pPr>
            <a:r>
              <a:rPr lang="en-US" b="0" dirty="0">
                <a:solidFill>
                  <a:srgbClr val="4575A6"/>
                </a:solidFill>
                <a:latin typeface="Aptos" panose="020B0004020202020204" pitchFamily="34" charset="0"/>
              </a:rPr>
              <a:t>Clinical experience shows </a:t>
            </a:r>
            <a:r>
              <a:rPr lang="en-US" b="0" dirty="0" err="1">
                <a:solidFill>
                  <a:srgbClr val="4575A6"/>
                </a:solidFill>
                <a:latin typeface="Aptos" panose="020B0004020202020204" pitchFamily="34" charset="0"/>
              </a:rPr>
              <a:t>SafeLM</a:t>
            </a:r>
            <a:r>
              <a:rPr lang="en-US" b="0" dirty="0">
                <a:solidFill>
                  <a:srgbClr val="4575A6"/>
                </a:solidFill>
                <a:latin typeface="Aptos" panose="020B0004020202020204" pitchFamily="34" charset="0"/>
              </a:rPr>
              <a:t> can maintain safe ventilation even in </a:t>
            </a:r>
            <a:r>
              <a:rPr lang="en-US" dirty="0">
                <a:solidFill>
                  <a:srgbClr val="4575A6"/>
                </a:solidFill>
                <a:latin typeface="Aptos" panose="020B0004020202020204" pitchFamily="34" charset="0"/>
              </a:rPr>
              <a:t>long laparoscopic procedures in </a:t>
            </a:r>
            <a:r>
              <a:rPr lang="en-US" dirty="0" err="1">
                <a:solidFill>
                  <a:srgbClr val="4575A6"/>
                </a:solidFill>
                <a:latin typeface="Aptos" panose="020B0004020202020204" pitchFamily="34" charset="0"/>
              </a:rPr>
              <a:t>Trendelenberg</a:t>
            </a:r>
            <a:r>
              <a:rPr lang="en-US" dirty="0">
                <a:solidFill>
                  <a:srgbClr val="4575A6"/>
                </a:solidFill>
                <a:latin typeface="Aptos" panose="020B0004020202020204" pitchFamily="34" charset="0"/>
              </a:rPr>
              <a:t> position.</a:t>
            </a:r>
            <a:endParaRPr lang="en-US" b="0" dirty="0">
              <a:solidFill>
                <a:srgbClr val="4575A6"/>
              </a:solidFill>
              <a:latin typeface="Aptos" panose="020B00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23655EE-53CB-F51C-0399-DB689C4B92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9803" y="1595196"/>
            <a:ext cx="1988409" cy="295472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700A5F0-AB01-21C8-3F13-2C848709F1E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07" t="122" r="109" b="276"/>
          <a:stretch>
            <a:fillRect/>
          </a:stretch>
        </p:blipFill>
        <p:spPr>
          <a:xfrm>
            <a:off x="9532345" y="1594292"/>
            <a:ext cx="1998181" cy="2960739"/>
          </a:xfrm>
          <a:prstGeom prst="rect">
            <a:avLst/>
          </a:prstGeom>
        </p:spPr>
      </p:pic>
      <p:sp>
        <p:nvSpPr>
          <p:cNvPr id="23" name="TextBox 13">
            <a:extLst>
              <a:ext uri="{FF2B5EF4-FFF2-40B4-BE49-F238E27FC236}">
                <a16:creationId xmlns:a16="http://schemas.microsoft.com/office/drawing/2014/main" id="{967A2626-59F2-A31F-5A00-EF98960FFB42}"/>
              </a:ext>
            </a:extLst>
          </p:cNvPr>
          <p:cNvSpPr txBox="1"/>
          <p:nvPr/>
        </p:nvSpPr>
        <p:spPr>
          <a:xfrm>
            <a:off x="7533441" y="4709360"/>
            <a:ext cx="3773792" cy="15465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22910" indent="-60325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847725" indent="-12192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271905" indent="-18415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695450" indent="-244475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1813560" algn="l" defTabSz="72517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176145" algn="l" defTabSz="72517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2539365" algn="l" defTabSz="72517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2901950" algn="l" defTabSz="72517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r>
              <a:rPr lang="en-US" sz="1050" b="1" dirty="0" err="1">
                <a:solidFill>
                  <a:srgbClr val="4575A6"/>
                </a:solidFill>
                <a:latin typeface="Montserrat"/>
                <a:ea typeface="华文细黑"/>
                <a:cs typeface="Arial"/>
              </a:rPr>
              <a:t>Medicover</a:t>
            </a:r>
            <a:r>
              <a:rPr lang="en-US" sz="1050" b="1" dirty="0">
                <a:solidFill>
                  <a:srgbClr val="4575A6"/>
                </a:solidFill>
                <a:latin typeface="Montserrat"/>
                <a:ea typeface="华文细黑"/>
                <a:cs typeface="Arial"/>
              </a:rPr>
              <a:t> Hospital, Warsaw, Poland</a:t>
            </a:r>
          </a:p>
          <a:p>
            <a:r>
              <a:rPr lang="en-US" sz="1050" b="0" dirty="0">
                <a:solidFill>
                  <a:srgbClr val="4575A6"/>
                </a:solidFill>
                <a:latin typeface="Montserrat"/>
                <a:ea typeface="华文细黑"/>
              </a:rPr>
              <a:t>October 2025</a:t>
            </a:r>
            <a:endParaRPr lang="en-US" sz="1050" b="0" dirty="0">
              <a:solidFill>
                <a:srgbClr val="4575A6"/>
              </a:solidFill>
              <a:latin typeface="Montserrat"/>
              <a:ea typeface="华文细黑"/>
              <a:cs typeface="Arial"/>
            </a:endParaRPr>
          </a:p>
          <a:p>
            <a:endParaRPr lang="en-US" sz="1050" b="0" dirty="0">
              <a:solidFill>
                <a:srgbClr val="4575A6"/>
              </a:solidFill>
              <a:latin typeface="Montserrat"/>
              <a:cs typeface="Arial"/>
            </a:endParaRPr>
          </a:p>
          <a:p>
            <a:r>
              <a:rPr lang="en-US" sz="1050" b="0" dirty="0">
                <a:solidFill>
                  <a:srgbClr val="4575A6"/>
                </a:solidFill>
                <a:latin typeface="Montserrat"/>
                <a:ea typeface="华文细黑"/>
              </a:rPr>
              <a:t>Planned 3h laparoscopic gynecological procedure, complicated by endometriosis laser ablation and  unplanned bowel resection, total 7h in </a:t>
            </a:r>
            <a:r>
              <a:rPr lang="en-US" sz="1050" b="0" dirty="0" err="1">
                <a:solidFill>
                  <a:srgbClr val="4575A6"/>
                </a:solidFill>
                <a:latin typeface="Montserrat"/>
                <a:ea typeface="华文细黑"/>
              </a:rPr>
              <a:t>Trendelenberg</a:t>
            </a:r>
            <a:r>
              <a:rPr lang="en-US" sz="1050" b="0" dirty="0">
                <a:solidFill>
                  <a:srgbClr val="4575A6"/>
                </a:solidFill>
                <a:latin typeface="Montserrat"/>
                <a:ea typeface="华文细黑"/>
              </a:rPr>
              <a:t>.</a:t>
            </a:r>
            <a:r>
              <a:rPr lang="en-US" sz="1050" b="0" dirty="0">
                <a:solidFill>
                  <a:srgbClr val="4575A6"/>
                </a:solidFill>
                <a:latin typeface="Montserrat"/>
                <a:ea typeface="华文细黑"/>
                <a:cs typeface="Arial"/>
              </a:rPr>
              <a:t> </a:t>
            </a:r>
            <a:r>
              <a:rPr lang="en-US" sz="1050" b="0" dirty="0">
                <a:solidFill>
                  <a:srgbClr val="4575A6"/>
                </a:solidFill>
                <a:latin typeface="Montserrat"/>
                <a:ea typeface="华文细黑"/>
              </a:rPr>
              <a:t>No aspiration, secretions continuously monitored under direct visualization</a:t>
            </a:r>
            <a:endParaRPr lang="en-US" sz="1050" b="0">
              <a:solidFill>
                <a:srgbClr val="4575A6"/>
              </a:solidFill>
              <a:latin typeface="Montserrat"/>
              <a:ea typeface="华文细黑"/>
              <a:cs typeface="Arial"/>
            </a:endParaRPr>
          </a:p>
          <a:p>
            <a:r>
              <a:rPr lang="en-US" sz="1050" dirty="0">
                <a:solidFill>
                  <a:srgbClr val="4575A6"/>
                </a:solidFill>
                <a:latin typeface="Montserrat"/>
                <a:ea typeface="华文细黑"/>
                <a:cs typeface="Arial"/>
              </a:rPr>
              <a:t> </a:t>
            </a:r>
            <a:endParaRPr lang="en-MY" sz="1050">
              <a:solidFill>
                <a:srgbClr val="4575A6"/>
              </a:solidFill>
              <a:latin typeface="Montserrat"/>
              <a:ea typeface="华文细黑"/>
              <a:cs typeface="Arial"/>
            </a:endParaRPr>
          </a:p>
        </p:txBody>
      </p:sp>
      <p:pic>
        <p:nvPicPr>
          <p:cNvPr id="5" name="Picture 4" descr="A close-up of a logo&#10;&#10;AI-generated content may be incorrect.">
            <a:extLst>
              <a:ext uri="{FF2B5EF4-FFF2-40B4-BE49-F238E27FC236}">
                <a16:creationId xmlns:a16="http://schemas.microsoft.com/office/drawing/2014/main" id="{BCF1B24E-888A-1A42-D33B-ED8C4D0C67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62215" y="104013"/>
            <a:ext cx="2743195" cy="412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7855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26A8B1-393B-A720-C609-8B558D4467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F0A764F-7A53-47BF-99FC-354DDBCA7309}"/>
              </a:ext>
            </a:extLst>
          </p:cNvPr>
          <p:cNvSpPr txBox="1">
            <a:spLocks/>
          </p:cNvSpPr>
          <p:nvPr/>
        </p:nvSpPr>
        <p:spPr>
          <a:xfrm>
            <a:off x="5874318" y="4879115"/>
            <a:ext cx="3148871" cy="1097757"/>
          </a:xfrm>
        </p:spPr>
        <p:txBody>
          <a:bodyPr vert="horz" lIns="121920" tIns="60960" rIns="121920" bIns="60960" rtlCol="0" anchor="b">
            <a:normAutofit/>
          </a:bodyPr>
          <a:lstStyle>
            <a:defPPr>
              <a:defRPr lang="zh-CN"/>
            </a:defPPr>
            <a:lvl1pPr marL="167640" indent="-167640" algn="l" rtl="0" eaLnBrk="0" fontAlgn="ctr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1400" b="1" i="0" kern="1200">
                <a:solidFill>
                  <a:srgbClr val="006FC0"/>
                </a:solidFill>
                <a:latin typeface="Microsoft YaHei"/>
                <a:ea typeface="+mn-ea"/>
                <a:cs typeface="Microsoft YaHei"/>
              </a:defRPr>
            </a:lvl1pPr>
            <a:lvl2pPr marL="501015" indent="-167640" algn="l" rtl="0" eaLnBrk="0" fontAlgn="ctr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9945" indent="-161290" algn="l" rtl="0" eaLnBrk="0" fontAlgn="ctr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3955" indent="-167640" algn="l" rtl="0" eaLnBrk="0" fontAlgn="ctr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01140" indent="-170180" algn="l" rtl="0" eaLnBrk="0" fontAlgn="ctr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1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25955" indent="-170815" algn="l" defTabSz="725170" rtl="0" eaLnBrk="1" fontAlgn="ctr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1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50135" indent="-170815" algn="l" defTabSz="725170" rtl="0" eaLnBrk="1" fontAlgn="ctr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1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73680" indent="-170815" algn="l" defTabSz="725170" rtl="0" eaLnBrk="1" fontAlgn="ctr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1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97860" indent="-170815" algn="l" defTabSz="725170" rtl="0" eaLnBrk="1" fontAlgn="ctr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1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spcBef>
                <a:spcPts val="1333"/>
              </a:spcBef>
              <a:buNone/>
            </a:pPr>
            <a:r>
              <a:rPr lang="en-US" sz="1200" b="0" dirty="0">
                <a:solidFill>
                  <a:srgbClr val="4575A6"/>
                </a:solidFill>
                <a:latin typeface="Montserrat"/>
                <a:cs typeface="+mn-cs"/>
              </a:rPr>
              <a:t>A8 in Hunan, China</a:t>
            </a:r>
            <a:endParaRPr lang="en-US" sz="1600">
              <a:solidFill>
                <a:srgbClr val="4575A6"/>
              </a:solidFill>
              <a:latin typeface="Montserrat"/>
              <a:cs typeface="+mn-cs"/>
            </a:endParaRPr>
          </a:p>
          <a:p>
            <a:pPr marL="0" indent="0" algn="ctr">
              <a:lnSpc>
                <a:spcPct val="90000"/>
              </a:lnSpc>
              <a:spcBef>
                <a:spcPts val="1333"/>
              </a:spcBef>
              <a:buNone/>
            </a:pPr>
            <a:r>
              <a:rPr lang="en-US" sz="1200" b="0" dirty="0">
                <a:solidFill>
                  <a:srgbClr val="4575A6"/>
                </a:solidFill>
                <a:latin typeface="Montserrat"/>
              </a:rPr>
              <a:t>(2025)</a:t>
            </a: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29C54F00-30C7-6616-01AA-78A1E12CE487}"/>
              </a:ext>
            </a:extLst>
          </p:cNvPr>
          <p:cNvSpPr/>
          <p:nvPr/>
        </p:nvSpPr>
        <p:spPr>
          <a:xfrm flipH="1" flipV="1">
            <a:off x="-61839" y="-85328"/>
            <a:ext cx="4589732" cy="4800600"/>
          </a:xfrm>
          <a:custGeom>
            <a:avLst/>
            <a:gdLst/>
            <a:ahLst/>
            <a:cxnLst/>
            <a:rect l="l" t="t" r="r" b="b"/>
            <a:pathLst>
              <a:path w="6884598" h="7200900">
                <a:moveTo>
                  <a:pt x="6884598" y="7200900"/>
                </a:moveTo>
                <a:lnTo>
                  <a:pt x="0" y="7200900"/>
                </a:lnTo>
                <a:lnTo>
                  <a:pt x="0" y="0"/>
                </a:lnTo>
                <a:lnTo>
                  <a:pt x="6884598" y="0"/>
                </a:lnTo>
                <a:lnTo>
                  <a:pt x="6884598" y="7200900"/>
                </a:lnTo>
                <a:close/>
              </a:path>
            </a:pathLst>
          </a:custGeom>
          <a:blipFill>
            <a:blip r:embed="rId2">
              <a:alphaModFix amt="2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ACDDFB42-2C16-FEDD-38F0-A3FDE7F673AC}"/>
              </a:ext>
            </a:extLst>
          </p:cNvPr>
          <p:cNvSpPr txBox="1"/>
          <p:nvPr/>
        </p:nvSpPr>
        <p:spPr>
          <a:xfrm>
            <a:off x="603219" y="581540"/>
            <a:ext cx="10473773" cy="5982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5101"/>
              </a:lnSpc>
            </a:pPr>
            <a:r>
              <a:rPr lang="en-US" sz="2800" b="1">
                <a:solidFill>
                  <a:srgbClr val="4575A6"/>
                </a:solidFill>
                <a:latin typeface="Montserrat Bold"/>
                <a:sym typeface="Montserrat Bold"/>
              </a:rPr>
              <a:t>OTHER COUNTRIES USING SAFELM FOR LAPAROSCOPY</a:t>
            </a:r>
            <a:endParaRPr lang="en-US"/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A49644A0-CEDF-C3C7-B8C0-9A96BDC38288}"/>
              </a:ext>
            </a:extLst>
          </p:cNvPr>
          <p:cNvSpPr/>
          <p:nvPr/>
        </p:nvSpPr>
        <p:spPr>
          <a:xfrm>
            <a:off x="7580875" y="2230755"/>
            <a:ext cx="4589732" cy="4800600"/>
          </a:xfrm>
          <a:custGeom>
            <a:avLst/>
            <a:gdLst/>
            <a:ahLst/>
            <a:cxnLst/>
            <a:rect l="l" t="t" r="r" b="b"/>
            <a:pathLst>
              <a:path w="6884598" h="7200900">
                <a:moveTo>
                  <a:pt x="0" y="0"/>
                </a:moveTo>
                <a:lnTo>
                  <a:pt x="6884599" y="0"/>
                </a:lnTo>
                <a:lnTo>
                  <a:pt x="6884599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44">
            <a:extLst>
              <a:ext uri="{FF2B5EF4-FFF2-40B4-BE49-F238E27FC236}">
                <a16:creationId xmlns:a16="http://schemas.microsoft.com/office/drawing/2014/main" id="{51367854-D118-A339-ED85-9CD25641EC43}"/>
              </a:ext>
            </a:extLst>
          </p:cNvPr>
          <p:cNvSpPr txBox="1"/>
          <p:nvPr/>
        </p:nvSpPr>
        <p:spPr>
          <a:xfrm>
            <a:off x="603219" y="1180411"/>
            <a:ext cx="8545576" cy="2077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586"/>
              </a:lnSpc>
            </a:pPr>
            <a:r>
              <a:rPr lang="en-US" sz="1400" dirty="0" err="1">
                <a:solidFill>
                  <a:srgbClr val="4575A6"/>
                </a:solidFill>
                <a:latin typeface="Montserrat"/>
                <a:sym typeface="Montserrat"/>
              </a:rPr>
              <a:t>SafeLM</a:t>
            </a:r>
            <a:r>
              <a:rPr lang="en-US" sz="1400" dirty="0">
                <a:solidFill>
                  <a:srgbClr val="4575A6"/>
                </a:solidFill>
                <a:latin typeface="Montserrat"/>
                <a:sym typeface="Montserrat"/>
              </a:rPr>
              <a:t> can address the main airway management concerns in laparoscopy</a:t>
            </a:r>
            <a:endParaRPr lang="en-US" dirty="0"/>
          </a:p>
        </p:txBody>
      </p:sp>
      <p:pic>
        <p:nvPicPr>
          <p:cNvPr id="4" name="Picture 3" descr="A group of people in blue coats performing surgery&#10;&#10;AI-generated content may be incorrect.">
            <a:extLst>
              <a:ext uri="{FF2B5EF4-FFF2-40B4-BE49-F238E27FC236}">
                <a16:creationId xmlns:a16="http://schemas.microsoft.com/office/drawing/2014/main" id="{7379B1F3-A16C-8D8B-B411-76FC9A4E87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59" y="1929434"/>
            <a:ext cx="2165387" cy="2887183"/>
          </a:xfrm>
          <a:prstGeom prst="rect">
            <a:avLst/>
          </a:prstGeom>
        </p:spPr>
      </p:pic>
      <p:pic>
        <p:nvPicPr>
          <p:cNvPr id="5" name="Picture 4" descr="A group of people in a operating room&#10;&#10;AI-generated content may be incorrect.">
            <a:extLst>
              <a:ext uri="{FF2B5EF4-FFF2-40B4-BE49-F238E27FC236}">
                <a16:creationId xmlns:a16="http://schemas.microsoft.com/office/drawing/2014/main" id="{32E5093C-4670-F92A-791D-335F7DD73A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2924" y="1768698"/>
            <a:ext cx="2603157" cy="3463879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5A6862D1-FDC1-1B8F-B1F4-D17C4FE7856F}"/>
              </a:ext>
            </a:extLst>
          </p:cNvPr>
          <p:cNvSpPr txBox="1">
            <a:spLocks/>
          </p:cNvSpPr>
          <p:nvPr/>
        </p:nvSpPr>
        <p:spPr>
          <a:xfrm>
            <a:off x="316662" y="4627551"/>
            <a:ext cx="2415947" cy="1097757"/>
          </a:xfrm>
        </p:spPr>
        <p:txBody>
          <a:bodyPr vert="horz" lIns="121920" tIns="60960" rIns="121920" bIns="60960" rtlCol="0" anchor="b">
            <a:normAutofit/>
          </a:bodyPr>
          <a:lstStyle>
            <a:defPPr>
              <a:defRPr lang="zh-CN"/>
            </a:defPPr>
            <a:lvl1pPr marL="167640" indent="-167640" algn="l" rtl="0" eaLnBrk="0" fontAlgn="ctr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1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1015" indent="-167640" algn="l" rtl="0" eaLnBrk="0" fontAlgn="ctr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9945" indent="-161290" algn="l" rtl="0" eaLnBrk="0" fontAlgn="ctr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3955" indent="-167640" algn="l" rtl="0" eaLnBrk="0" fontAlgn="ctr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01140" indent="-170180" algn="l" rtl="0" eaLnBrk="0" fontAlgn="ctr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1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25955" indent="-170815" algn="l" defTabSz="725170" rtl="0" eaLnBrk="1" fontAlgn="ctr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1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50135" indent="-170815" algn="l" defTabSz="725170" rtl="0" eaLnBrk="1" fontAlgn="ctr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1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73680" indent="-170815" algn="l" defTabSz="725170" rtl="0" eaLnBrk="1" fontAlgn="ctr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1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97860" indent="-170815" algn="l" defTabSz="725170" rtl="0" eaLnBrk="1" fontAlgn="ctr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1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lnSpc>
                <a:spcPct val="90000"/>
              </a:lnSpc>
              <a:spcBef>
                <a:spcPts val="1333"/>
              </a:spcBef>
              <a:buNone/>
            </a:pPr>
            <a:r>
              <a:rPr lang="en-US" sz="1200" b="0" dirty="0">
                <a:solidFill>
                  <a:srgbClr val="4575A6"/>
                </a:solidFill>
                <a:latin typeface="Montserrat"/>
              </a:rPr>
              <a:t>SP-6 monitor in Tuscany, Italy</a:t>
            </a:r>
          </a:p>
          <a:p>
            <a:pPr marL="0" indent="0" algn="ctr">
              <a:lnSpc>
                <a:spcPct val="90000"/>
              </a:lnSpc>
              <a:spcBef>
                <a:spcPts val="1333"/>
              </a:spcBef>
              <a:buNone/>
            </a:pPr>
            <a:r>
              <a:rPr lang="en-US" sz="1200" b="0" dirty="0">
                <a:solidFill>
                  <a:srgbClr val="4575A6"/>
                </a:solidFill>
                <a:latin typeface="Montserrat"/>
              </a:rPr>
              <a:t>(2025)</a:t>
            </a:r>
          </a:p>
        </p:txBody>
      </p:sp>
      <p:pic>
        <p:nvPicPr>
          <p:cNvPr id="11" name="Picture 10" descr="A person in a hospital room&#10;&#10;AI-generated content may be incorrect.">
            <a:extLst>
              <a:ext uri="{FF2B5EF4-FFF2-40B4-BE49-F238E27FC236}">
                <a16:creationId xmlns:a16="http://schemas.microsoft.com/office/drawing/2014/main" id="{E5CA2B4E-F80A-496E-CA50-27DAAA6606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33179" y="2369724"/>
            <a:ext cx="2826807" cy="2118552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18590691-7F97-014B-517A-9418CEE2D690}"/>
              </a:ext>
            </a:extLst>
          </p:cNvPr>
          <p:cNvSpPr txBox="1">
            <a:spLocks/>
          </p:cNvSpPr>
          <p:nvPr/>
        </p:nvSpPr>
        <p:spPr>
          <a:xfrm>
            <a:off x="3142776" y="4494136"/>
            <a:ext cx="2411022" cy="725565"/>
          </a:xfrm>
        </p:spPr>
        <p:txBody>
          <a:bodyPr vert="horz" lIns="121920" tIns="60960" rIns="121920" bIns="60960" rtlCol="0" anchor="b">
            <a:normAutofit fontScale="92500"/>
          </a:bodyPr>
          <a:lstStyle>
            <a:defPPr>
              <a:defRPr lang="zh-CN"/>
            </a:defPPr>
            <a:lvl1pPr marL="167640" indent="-167640" algn="l" rtl="0" eaLnBrk="0" fontAlgn="ctr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1400" b="1" i="0" kern="1200">
                <a:solidFill>
                  <a:srgbClr val="006FC0"/>
                </a:solidFill>
                <a:latin typeface="Microsoft YaHei"/>
                <a:ea typeface="+mn-ea"/>
                <a:cs typeface="Microsoft YaHei"/>
              </a:defRPr>
            </a:lvl1pPr>
            <a:lvl2pPr marL="501015" indent="-167640" algn="l" rtl="0" eaLnBrk="0" fontAlgn="ctr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9945" indent="-161290" algn="l" rtl="0" eaLnBrk="0" fontAlgn="ctr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3955" indent="-167640" algn="l" rtl="0" eaLnBrk="0" fontAlgn="ctr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01140" indent="-170180" algn="l" rtl="0" eaLnBrk="0" fontAlgn="ctr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1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25955" indent="-170815" algn="l" defTabSz="725170" rtl="0" eaLnBrk="1" fontAlgn="ctr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1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50135" indent="-170815" algn="l" defTabSz="725170" rtl="0" eaLnBrk="1" fontAlgn="ctr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1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73680" indent="-170815" algn="l" defTabSz="725170" rtl="0" eaLnBrk="1" fontAlgn="ctr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1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97860" indent="-170815" algn="l" defTabSz="725170" rtl="0" eaLnBrk="1" fontAlgn="ctr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1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spcBef>
                <a:spcPts val="1333"/>
              </a:spcBef>
              <a:buNone/>
            </a:pPr>
            <a:r>
              <a:rPr lang="en-US" sz="1200" b="0" dirty="0">
                <a:solidFill>
                  <a:srgbClr val="4575A6"/>
                </a:solidFill>
                <a:latin typeface="Montserrat"/>
                <a:cs typeface="+mn-cs"/>
              </a:rPr>
              <a:t>A8 in Kuala Lumpur, Malaysia</a:t>
            </a:r>
            <a:endParaRPr lang="en-US" sz="1600">
              <a:solidFill>
                <a:srgbClr val="4575A6"/>
              </a:solidFill>
              <a:latin typeface="Montserrat"/>
              <a:cs typeface="+mn-cs"/>
            </a:endParaRPr>
          </a:p>
          <a:p>
            <a:pPr marL="0" indent="0" algn="ctr">
              <a:lnSpc>
                <a:spcPct val="90000"/>
              </a:lnSpc>
              <a:spcBef>
                <a:spcPts val="1333"/>
              </a:spcBef>
              <a:buNone/>
            </a:pPr>
            <a:r>
              <a:rPr lang="en-US" sz="1200" b="0" dirty="0">
                <a:solidFill>
                  <a:srgbClr val="4575A6"/>
                </a:solidFill>
                <a:latin typeface="Montserrat"/>
              </a:rPr>
              <a:t>(2025)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41F109B-E047-1F54-D112-B9C64AD9E8B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50362" y="1757411"/>
            <a:ext cx="2603157" cy="3475165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E62B87AB-1704-98E0-F186-959D6F2B8B81}"/>
              </a:ext>
            </a:extLst>
          </p:cNvPr>
          <p:cNvSpPr txBox="1"/>
          <p:nvPr/>
        </p:nvSpPr>
        <p:spPr>
          <a:xfrm>
            <a:off x="7000026" y="5292971"/>
            <a:ext cx="6503829" cy="59144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22910" indent="-60325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847725" indent="-12192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271905" indent="-18415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695450" indent="-244475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1813560" algn="l" defTabSz="72517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176145" algn="l" defTabSz="72517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2539365" algn="l" defTabSz="72517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2901950" algn="l" defTabSz="72517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algn="ctr">
              <a:lnSpc>
                <a:spcPct val="90000"/>
              </a:lnSpc>
              <a:spcBef>
                <a:spcPts val="1333"/>
              </a:spcBef>
            </a:pPr>
            <a:r>
              <a:rPr lang="en-US" sz="1200" b="0" dirty="0">
                <a:solidFill>
                  <a:srgbClr val="4575A6"/>
                </a:solidFill>
                <a:latin typeface="Montserrat"/>
                <a:ea typeface="华文细黑"/>
              </a:rPr>
              <a:t>Cebu, Philippines</a:t>
            </a:r>
          </a:p>
          <a:p>
            <a:pPr algn="ctr">
              <a:lnSpc>
                <a:spcPct val="90000"/>
              </a:lnSpc>
              <a:spcBef>
                <a:spcPts val="1333"/>
              </a:spcBef>
            </a:pPr>
            <a:r>
              <a:rPr lang="en-US" sz="1200" b="0" dirty="0">
                <a:solidFill>
                  <a:srgbClr val="4575A6"/>
                </a:solidFill>
                <a:latin typeface="Montserrat"/>
                <a:ea typeface="华文细黑"/>
              </a:rPr>
              <a:t>(2026)</a:t>
            </a:r>
          </a:p>
        </p:txBody>
      </p:sp>
      <p:pic>
        <p:nvPicPr>
          <p:cNvPr id="8" name="Picture 7" descr="A close-up of a logo&#10;&#10;AI-generated content may be incorrect.">
            <a:extLst>
              <a:ext uri="{FF2B5EF4-FFF2-40B4-BE49-F238E27FC236}">
                <a16:creationId xmlns:a16="http://schemas.microsoft.com/office/drawing/2014/main" id="{0220AFBB-7794-205B-118E-08BACF96CD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62215" y="104013"/>
            <a:ext cx="2743195" cy="412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9660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B904E6-110C-0BF3-EBEB-2AA41147F1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clock">
            <a:extLst>
              <a:ext uri="{FF2B5EF4-FFF2-40B4-BE49-F238E27FC236}">
                <a16:creationId xmlns:a16="http://schemas.microsoft.com/office/drawing/2014/main" id="{0256EE97-3A1E-D5A1-501D-6FDAF2F082E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2000"/>
          </a:blip>
          <a:srcRect l="410" r="-73" b="8097"/>
          <a:stretch>
            <a:fillRect/>
          </a:stretch>
        </p:blipFill>
        <p:spPr>
          <a:xfrm>
            <a:off x="-12551" y="3939784"/>
            <a:ext cx="12213503" cy="2908690"/>
          </a:xfrm>
          <a:prstGeom prst="rect">
            <a:avLst/>
          </a:prstGeom>
        </p:spPr>
      </p:pic>
      <p:sp>
        <p:nvSpPr>
          <p:cNvPr id="2" name="Freeform 2">
            <a:extLst>
              <a:ext uri="{FF2B5EF4-FFF2-40B4-BE49-F238E27FC236}">
                <a16:creationId xmlns:a16="http://schemas.microsoft.com/office/drawing/2014/main" id="{3572D0D1-6FC9-194F-F379-6EEC57E69B24}"/>
              </a:ext>
            </a:extLst>
          </p:cNvPr>
          <p:cNvSpPr/>
          <p:nvPr/>
        </p:nvSpPr>
        <p:spPr>
          <a:xfrm flipH="1" flipV="1">
            <a:off x="-61839" y="-85328"/>
            <a:ext cx="4589732" cy="4800600"/>
          </a:xfrm>
          <a:custGeom>
            <a:avLst/>
            <a:gdLst/>
            <a:ahLst/>
            <a:cxnLst/>
            <a:rect l="l" t="t" r="r" b="b"/>
            <a:pathLst>
              <a:path w="6884598" h="7200900">
                <a:moveTo>
                  <a:pt x="6884598" y="7200900"/>
                </a:moveTo>
                <a:lnTo>
                  <a:pt x="0" y="7200900"/>
                </a:lnTo>
                <a:lnTo>
                  <a:pt x="0" y="0"/>
                </a:lnTo>
                <a:lnTo>
                  <a:pt x="6884598" y="0"/>
                </a:lnTo>
                <a:lnTo>
                  <a:pt x="6884598" y="720090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83D90CDB-55FF-E602-8819-7191CBF59B40}"/>
              </a:ext>
            </a:extLst>
          </p:cNvPr>
          <p:cNvSpPr txBox="1"/>
          <p:nvPr/>
        </p:nvSpPr>
        <p:spPr>
          <a:xfrm>
            <a:off x="674937" y="447069"/>
            <a:ext cx="10473773" cy="5982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5101"/>
              </a:lnSpc>
            </a:pPr>
            <a:r>
              <a:rPr lang="en-US" sz="2800" b="1">
                <a:solidFill>
                  <a:srgbClr val="4575A6"/>
                </a:solidFill>
                <a:latin typeface="Montserrat Bold"/>
                <a:sym typeface="Montserrat Bold"/>
              </a:rPr>
              <a:t>ADDITIONAL CLINICAL BENEFITS</a:t>
            </a:r>
            <a:endParaRPr lang="en-US"/>
          </a:p>
        </p:txBody>
      </p:sp>
      <p:sp>
        <p:nvSpPr>
          <p:cNvPr id="9" name="TextBox 44">
            <a:extLst>
              <a:ext uri="{FF2B5EF4-FFF2-40B4-BE49-F238E27FC236}">
                <a16:creationId xmlns:a16="http://schemas.microsoft.com/office/drawing/2014/main" id="{BA33F787-100A-A165-4A31-080AD678E17C}"/>
              </a:ext>
            </a:extLst>
          </p:cNvPr>
          <p:cNvSpPr txBox="1"/>
          <p:nvPr/>
        </p:nvSpPr>
        <p:spPr>
          <a:xfrm>
            <a:off x="674937" y="1045940"/>
            <a:ext cx="8545576" cy="2077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586"/>
              </a:lnSpc>
            </a:pPr>
            <a:r>
              <a:rPr lang="en-US" sz="1400" dirty="0">
                <a:solidFill>
                  <a:srgbClr val="4575A6"/>
                </a:solidFill>
                <a:latin typeface="Montserrat"/>
                <a:sym typeface="Montserrat"/>
              </a:rPr>
              <a:t>Compared to </a:t>
            </a:r>
            <a:r>
              <a:rPr lang="en-US" sz="1400">
                <a:solidFill>
                  <a:srgbClr val="4575A6"/>
                </a:solidFill>
                <a:latin typeface="Montserrat"/>
                <a:sym typeface="Montserrat"/>
              </a:rPr>
              <a:t>endotracheal intubation</a:t>
            </a:r>
            <a:endParaRPr lang="en-US" sz="1400" dirty="0">
              <a:solidFill>
                <a:srgbClr val="4575A6"/>
              </a:solidFill>
              <a:latin typeface="Montserrat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D34E431-203A-08E3-6C58-0C41EAC5753F}"/>
              </a:ext>
            </a:extLst>
          </p:cNvPr>
          <p:cNvSpPr txBox="1">
            <a:spLocks/>
          </p:cNvSpPr>
          <p:nvPr/>
        </p:nvSpPr>
        <p:spPr>
          <a:xfrm>
            <a:off x="602481" y="1538498"/>
            <a:ext cx="10336351" cy="3000649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800" b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400" u="sng" dirty="0">
                <a:solidFill>
                  <a:srgbClr val="4575A6"/>
                </a:solidFill>
                <a:latin typeface="Aptos" panose="020B0004020202020204" pitchFamily="34" charset="0"/>
                <a:ea typeface="Meiryo"/>
              </a:rPr>
              <a:t>Potential benefits of SGA approach:</a:t>
            </a:r>
            <a:endParaRPr lang="en-US" sz="1400" b="0" dirty="0">
              <a:solidFill>
                <a:srgbClr val="4575A6"/>
              </a:solidFill>
              <a:latin typeface="Aptos" panose="020B0004020202020204" pitchFamily="34" charset="0"/>
              <a:ea typeface="Meiryo"/>
            </a:endParaRPr>
          </a:p>
          <a:p>
            <a:pPr marL="285750" indent="-285750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Font typeface="Arial,Sans-Serif"/>
              <a:buChar char="•"/>
            </a:pPr>
            <a:r>
              <a:rPr lang="en-US" sz="1400" b="0" dirty="0">
                <a:solidFill>
                  <a:srgbClr val="4575A6"/>
                </a:solidFill>
                <a:latin typeface="Aptos" panose="020B0004020202020204" pitchFamily="34" charset="0"/>
                <a:ea typeface="Meiryo"/>
              </a:rPr>
              <a:t>Reduced airway trauma</a:t>
            </a:r>
          </a:p>
          <a:p>
            <a:pPr marL="285750" indent="-285750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Font typeface="Arial,Sans-Serif"/>
              <a:buChar char="•"/>
            </a:pPr>
            <a:r>
              <a:rPr lang="en-US" sz="1400" b="0" dirty="0">
                <a:solidFill>
                  <a:srgbClr val="4575A6"/>
                </a:solidFill>
                <a:latin typeface="Aptos" panose="020B0004020202020204" pitchFamily="34" charset="0"/>
                <a:ea typeface="Meiryo"/>
              </a:rPr>
              <a:t>More stable hemodynamics</a:t>
            </a:r>
          </a:p>
          <a:p>
            <a:pPr marL="285750" indent="-285750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Font typeface="Arial,Sans-Serif"/>
              <a:buChar char="•"/>
            </a:pPr>
            <a:r>
              <a:rPr lang="en-US" sz="1400" b="0" dirty="0">
                <a:solidFill>
                  <a:srgbClr val="4575A6"/>
                </a:solidFill>
                <a:latin typeface="Aptos" panose="020B0004020202020204" pitchFamily="34" charset="0"/>
                <a:ea typeface="Meiryo"/>
              </a:rPr>
              <a:t>Less use of muscle relaxants</a:t>
            </a:r>
          </a:p>
          <a:p>
            <a:pPr marL="285750" indent="-285750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Font typeface="Arial,Sans-Serif"/>
              <a:buChar char="•"/>
            </a:pPr>
            <a:r>
              <a:rPr lang="en-US" sz="1400" b="0" dirty="0">
                <a:solidFill>
                  <a:srgbClr val="4575A6"/>
                </a:solidFill>
                <a:latin typeface="Aptos" panose="020B0004020202020204" pitchFamily="34" charset="0"/>
                <a:ea typeface="Meiryo"/>
              </a:rPr>
              <a:t>Faster recovery (ERAS)</a:t>
            </a:r>
          </a:p>
          <a:p>
            <a:pPr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</a:pPr>
            <a:endParaRPr lang="en-US" sz="1400" dirty="0">
              <a:solidFill>
                <a:srgbClr val="4575A6"/>
              </a:solidFill>
              <a:latin typeface="Aptos" panose="020B0004020202020204" pitchFamily="34" charset="0"/>
              <a:ea typeface="Meiryo"/>
            </a:endParaRPr>
          </a:p>
          <a:p>
            <a:pPr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</a:pPr>
            <a:endParaRPr lang="en-US" sz="1400" b="0" dirty="0">
              <a:solidFill>
                <a:srgbClr val="4575A6"/>
              </a:solidFill>
              <a:latin typeface="Aptos" panose="020B0004020202020204" pitchFamily="34" charset="0"/>
              <a:ea typeface="Meiryo"/>
            </a:endParaRPr>
          </a:p>
          <a:p>
            <a:endParaRPr lang="en-US" sz="1100" u="sng" dirty="0">
              <a:solidFill>
                <a:srgbClr val="4575A6"/>
              </a:solidFill>
              <a:latin typeface="Aptos" panose="020B0004020202020204" pitchFamily="34" charset="0"/>
            </a:endParaRPr>
          </a:p>
        </p:txBody>
      </p:sp>
      <p:pic>
        <p:nvPicPr>
          <p:cNvPr id="5" name="Picture 4" descr="A screen shot of a person&amp;#39;s mouth&#10;&#10;AI-generated content may be incorrect.">
            <a:extLst>
              <a:ext uri="{FF2B5EF4-FFF2-40B4-BE49-F238E27FC236}">
                <a16:creationId xmlns:a16="http://schemas.microsoft.com/office/drawing/2014/main" id="{C0494EEF-DF02-891B-9C44-00E8D1AF0A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5384" y="1467129"/>
            <a:ext cx="8708651" cy="312756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4F0DB8E-B26C-AA4D-2886-2AB76E519217}"/>
              </a:ext>
            </a:extLst>
          </p:cNvPr>
          <p:cNvSpPr txBox="1"/>
          <p:nvPr/>
        </p:nvSpPr>
        <p:spPr>
          <a:xfrm>
            <a:off x="5916706" y="1716741"/>
            <a:ext cx="5988423" cy="8002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srgbClr val="4575A6"/>
                </a:solidFill>
                <a:latin typeface="Aptos" panose="020B0004020202020204" pitchFamily="34" charset="0"/>
              </a:rPr>
              <a:t>These</a:t>
            </a:r>
            <a:r>
              <a:rPr lang="en-US" sz="1400" b="1" baseline="0" dirty="0">
                <a:solidFill>
                  <a:srgbClr val="4575A6"/>
                </a:solidFill>
                <a:latin typeface="Aptos" panose="020B0004020202020204" pitchFamily="34" charset="0"/>
              </a:rPr>
              <a:t> </a:t>
            </a:r>
            <a:r>
              <a:rPr lang="en-US" sz="1400" baseline="0" dirty="0">
                <a:solidFill>
                  <a:srgbClr val="4575A6"/>
                </a:solidFill>
                <a:latin typeface="Aptos" panose="020B0004020202020204" pitchFamily="34" charset="0"/>
              </a:rPr>
              <a:t>advantages may improve </a:t>
            </a:r>
            <a:r>
              <a:rPr lang="en-US" sz="1400" b="1" baseline="0" dirty="0">
                <a:solidFill>
                  <a:srgbClr val="4575A6"/>
                </a:solidFill>
                <a:latin typeface="Aptos" panose="020B0004020202020204" pitchFamily="34" charset="0"/>
              </a:rPr>
              <a:t>operating room efficiency and patient recovery.</a:t>
            </a:r>
            <a:endParaRPr lang="en-US" dirty="0">
              <a:latin typeface="Aptos" panose="020B0004020202020204" pitchFamily="34" charset="0"/>
            </a:endParaRPr>
          </a:p>
          <a:p>
            <a:pPr algn="ctr"/>
            <a:endParaRPr lang="en-US" dirty="0"/>
          </a:p>
        </p:txBody>
      </p:sp>
      <p:pic>
        <p:nvPicPr>
          <p:cNvPr id="8" name="Picture 7" descr="A close-up of a logo&#10;&#10;AI-generated content may be incorrect.">
            <a:extLst>
              <a:ext uri="{FF2B5EF4-FFF2-40B4-BE49-F238E27FC236}">
                <a16:creationId xmlns:a16="http://schemas.microsoft.com/office/drawing/2014/main" id="{9B978CBD-A9F9-E2CB-EF05-A8B7B8C4B3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62215" y="104013"/>
            <a:ext cx="2743195" cy="412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7139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11742" y="-36244"/>
            <a:ext cx="12491505" cy="7032003"/>
          </a:xfrm>
          <a:custGeom>
            <a:avLst/>
            <a:gdLst/>
            <a:ahLst/>
            <a:cxnLst/>
            <a:rect l="l" t="t" r="r" b="b"/>
            <a:pathLst>
              <a:path w="18737258" h="10548004">
                <a:moveTo>
                  <a:pt x="0" y="0"/>
                </a:moveTo>
                <a:lnTo>
                  <a:pt x="18737259" y="0"/>
                </a:lnTo>
                <a:lnTo>
                  <a:pt x="18737259" y="10548005"/>
                </a:lnTo>
                <a:lnTo>
                  <a:pt x="0" y="105480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99560" y="-36244"/>
            <a:ext cx="12291560" cy="6894244"/>
            <a:chOff x="0" y="0"/>
            <a:chExt cx="4855925" cy="272365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55925" cy="2723652"/>
            </a:xfrm>
            <a:custGeom>
              <a:avLst/>
              <a:gdLst/>
              <a:ahLst/>
              <a:cxnLst/>
              <a:rect l="l" t="t" r="r" b="b"/>
              <a:pathLst>
                <a:path w="4855925" h="2723652">
                  <a:moveTo>
                    <a:pt x="0" y="0"/>
                  </a:moveTo>
                  <a:lnTo>
                    <a:pt x="4855925" y="0"/>
                  </a:lnTo>
                  <a:lnTo>
                    <a:pt x="4855925" y="2723652"/>
                  </a:lnTo>
                  <a:lnTo>
                    <a:pt x="0" y="2723652"/>
                  </a:lnTo>
                  <a:close/>
                </a:path>
              </a:pathLst>
            </a:custGeom>
            <a:gradFill rotWithShape="1">
              <a:gsLst>
                <a:gs pos="0">
                  <a:srgbClr val="5DE0E6">
                    <a:alpha val="50000"/>
                  </a:srgbClr>
                </a:gs>
                <a:gs pos="100000">
                  <a:srgbClr val="004AAD">
                    <a:alpha val="5000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55925" cy="2761752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800"/>
            </a:p>
          </p:txBody>
        </p:sp>
      </p:grpSp>
      <p:sp>
        <p:nvSpPr>
          <p:cNvPr id="6" name="Freeform 6"/>
          <p:cNvSpPr/>
          <p:nvPr/>
        </p:nvSpPr>
        <p:spPr>
          <a:xfrm>
            <a:off x="7658549" y="2195159"/>
            <a:ext cx="4589732" cy="4800600"/>
          </a:xfrm>
          <a:custGeom>
            <a:avLst/>
            <a:gdLst/>
            <a:ahLst/>
            <a:cxnLst/>
            <a:rect l="l" t="t" r="r" b="b"/>
            <a:pathLst>
              <a:path w="6884598" h="7200900">
                <a:moveTo>
                  <a:pt x="0" y="0"/>
                </a:moveTo>
                <a:lnTo>
                  <a:pt x="6884598" y="0"/>
                </a:lnTo>
                <a:lnTo>
                  <a:pt x="6884598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 flipV="1">
            <a:off x="-95250" y="-38100"/>
            <a:ext cx="4589732" cy="4800600"/>
          </a:xfrm>
          <a:custGeom>
            <a:avLst/>
            <a:gdLst/>
            <a:ahLst/>
            <a:cxnLst/>
            <a:rect l="l" t="t" r="r" b="b"/>
            <a:pathLst>
              <a:path w="6884598" h="7200900">
                <a:moveTo>
                  <a:pt x="6884598" y="7200900"/>
                </a:moveTo>
                <a:lnTo>
                  <a:pt x="0" y="7200900"/>
                </a:lnTo>
                <a:lnTo>
                  <a:pt x="0" y="0"/>
                </a:lnTo>
                <a:lnTo>
                  <a:pt x="6884598" y="0"/>
                </a:lnTo>
                <a:lnTo>
                  <a:pt x="6884598" y="720090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854426" y="1691854"/>
            <a:ext cx="6760846" cy="15930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7373"/>
              </a:lnSpc>
            </a:pPr>
            <a:r>
              <a:rPr lang="en-US" sz="5266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SAFELM </a:t>
            </a:r>
          </a:p>
          <a:p>
            <a:pPr algn="r">
              <a:lnSpc>
                <a:spcPts val="5320"/>
              </a:lnSpc>
            </a:pPr>
            <a:r>
              <a:rPr lang="en-US" sz="38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VIDEO LARYNGEAL MASK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369503" y="3456500"/>
            <a:ext cx="4245768" cy="330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2799"/>
              </a:lnSpc>
            </a:pPr>
            <a:r>
              <a:rPr lang="en-US" sz="19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Magill Medical Technology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-99560" y="3964500"/>
            <a:ext cx="7714831" cy="5435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2240"/>
              </a:lnSpc>
            </a:pPr>
            <a:r>
              <a:rPr lang="en-US" sz="1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The only third generation supraglottic airway device</a:t>
            </a:r>
          </a:p>
          <a:p>
            <a:pPr algn="r">
              <a:lnSpc>
                <a:spcPts val="2240"/>
              </a:lnSpc>
            </a:pPr>
            <a:r>
              <a:rPr lang="en-US" sz="1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with an adjustable viewing angle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533451" y="6071960"/>
            <a:ext cx="3125099" cy="1814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49"/>
              </a:lnSpc>
            </a:pPr>
            <a:r>
              <a:rPr lang="en-US" sz="1107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WWW.MAGILLMED.COM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0C6F54-3E15-BCB6-5B45-4098746A513A}"/>
              </a:ext>
            </a:extLst>
          </p:cNvPr>
          <p:cNvSpPr txBox="1"/>
          <p:nvPr/>
        </p:nvSpPr>
        <p:spPr>
          <a:xfrm>
            <a:off x="10286999" y="6620435"/>
            <a:ext cx="2743200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Montserrat"/>
                <a:ea typeface="Meiryo"/>
              </a:rPr>
              <a:t>Slide adaption from </a:t>
            </a:r>
            <a:r>
              <a:rPr lang="en-US" sz="900">
                <a:solidFill>
                  <a:schemeClr val="bg1"/>
                </a:solidFill>
                <a:latin typeface="Montserrat"/>
                <a:ea typeface="Meiryo"/>
              </a:rPr>
              <a:t>Tim Hoo</a:t>
            </a:r>
            <a:endParaRPr lang="en-US" sz="900" dirty="0">
              <a:solidFill>
                <a:schemeClr val="bg1"/>
              </a:solidFill>
              <a:latin typeface="Montserrat"/>
              <a:ea typeface="Meiryo"/>
            </a:endParaRPr>
          </a:p>
        </p:txBody>
      </p:sp>
      <p:pic>
        <p:nvPicPr>
          <p:cNvPr id="15" name="Picture 14" descr="A close-up of a logo&#10;&#10;AI-generated content may be incorrect.">
            <a:extLst>
              <a:ext uri="{FF2B5EF4-FFF2-40B4-BE49-F238E27FC236}">
                <a16:creationId xmlns:a16="http://schemas.microsoft.com/office/drawing/2014/main" id="{C36C9711-2A89-95CE-6F40-8C225DB15D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62215" y="104013"/>
            <a:ext cx="2743195" cy="412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4543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-1249" y="-3971"/>
            <a:ext cx="4589732" cy="4800600"/>
          </a:xfrm>
          <a:custGeom>
            <a:avLst/>
            <a:gdLst/>
            <a:ahLst/>
            <a:cxnLst/>
            <a:rect l="l" t="t" r="r" b="b"/>
            <a:pathLst>
              <a:path w="6884598" h="7200900">
                <a:moveTo>
                  <a:pt x="6884598" y="7200900"/>
                </a:moveTo>
                <a:lnTo>
                  <a:pt x="0" y="7200900"/>
                </a:lnTo>
                <a:lnTo>
                  <a:pt x="0" y="0"/>
                </a:lnTo>
                <a:lnTo>
                  <a:pt x="6884598" y="0"/>
                </a:lnTo>
                <a:lnTo>
                  <a:pt x="6884598" y="7200900"/>
                </a:lnTo>
                <a:close/>
              </a:path>
            </a:pathLst>
          </a:custGeom>
          <a:blipFill>
            <a:blip r:embed="rId2">
              <a:alphaModFix amt="2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306512" y="4662158"/>
            <a:ext cx="4440301" cy="1510042"/>
            <a:chOff x="0" y="0"/>
            <a:chExt cx="1754193" cy="59656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754193" cy="596560"/>
            </a:xfrm>
            <a:custGeom>
              <a:avLst/>
              <a:gdLst/>
              <a:ahLst/>
              <a:cxnLst/>
              <a:rect l="l" t="t" r="r" b="b"/>
              <a:pathLst>
                <a:path w="1754193" h="596560">
                  <a:moveTo>
                    <a:pt x="23247" y="0"/>
                  </a:moveTo>
                  <a:lnTo>
                    <a:pt x="1730946" y="0"/>
                  </a:lnTo>
                  <a:cubicBezTo>
                    <a:pt x="1743785" y="0"/>
                    <a:pt x="1754193" y="10408"/>
                    <a:pt x="1754193" y="23247"/>
                  </a:cubicBezTo>
                  <a:lnTo>
                    <a:pt x="1754193" y="573312"/>
                  </a:lnTo>
                  <a:cubicBezTo>
                    <a:pt x="1754193" y="586152"/>
                    <a:pt x="1743785" y="596560"/>
                    <a:pt x="1730946" y="596560"/>
                  </a:cubicBezTo>
                  <a:lnTo>
                    <a:pt x="23247" y="596560"/>
                  </a:lnTo>
                  <a:cubicBezTo>
                    <a:pt x="17082" y="596560"/>
                    <a:pt x="11169" y="594110"/>
                    <a:pt x="6809" y="589751"/>
                  </a:cubicBezTo>
                  <a:cubicBezTo>
                    <a:pt x="2449" y="585391"/>
                    <a:pt x="0" y="579478"/>
                    <a:pt x="0" y="573312"/>
                  </a:cubicBezTo>
                  <a:lnTo>
                    <a:pt x="0" y="23247"/>
                  </a:lnTo>
                  <a:cubicBezTo>
                    <a:pt x="0" y="10408"/>
                    <a:pt x="10408" y="0"/>
                    <a:pt x="2324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5DE0E6">
                    <a:alpha val="100000"/>
                  </a:srgbClr>
                </a:gs>
                <a:gs pos="100000">
                  <a:srgbClr val="004AAD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754193" cy="644185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426"/>
                </a:lnSpc>
              </a:pPr>
              <a:endParaRPr sz="800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7596480" y="4920186"/>
            <a:ext cx="4124934" cy="9749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615"/>
              </a:lnSpc>
            </a:pPr>
            <a:r>
              <a:rPr lang="en-US" sz="1867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As a result, ETTs are still preferred for many advanced surgeries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5802437" y="584315"/>
            <a:ext cx="739369" cy="739369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5DE0E6">
                    <a:alpha val="100000"/>
                  </a:srgbClr>
                </a:gs>
                <a:gs pos="100000">
                  <a:srgbClr val="004AAD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9" name="TextBox 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426"/>
                </a:lnSpc>
              </a:pPr>
              <a:endParaRPr sz="80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914595" y="696473"/>
            <a:ext cx="515053" cy="515053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426"/>
                </a:lnSpc>
              </a:pPr>
              <a:endParaRPr sz="800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6096726" y="667243"/>
            <a:ext cx="150791" cy="516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4240"/>
              </a:lnSpc>
            </a:pPr>
            <a:r>
              <a:rPr lang="en-US" sz="3029" b="1">
                <a:solidFill>
                  <a:srgbClr val="4575A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</a:t>
            </a:r>
          </a:p>
        </p:txBody>
      </p:sp>
      <p:sp>
        <p:nvSpPr>
          <p:cNvPr id="14" name="Freeform 14"/>
          <p:cNvSpPr/>
          <p:nvPr/>
        </p:nvSpPr>
        <p:spPr>
          <a:xfrm>
            <a:off x="7602268" y="2053074"/>
            <a:ext cx="4589732" cy="4800600"/>
          </a:xfrm>
          <a:custGeom>
            <a:avLst/>
            <a:gdLst/>
            <a:ahLst/>
            <a:cxnLst/>
            <a:rect l="l" t="t" r="r" b="b"/>
            <a:pathLst>
              <a:path w="6884598" h="7200900">
                <a:moveTo>
                  <a:pt x="0" y="0"/>
                </a:moveTo>
                <a:lnTo>
                  <a:pt x="6884598" y="0"/>
                </a:lnTo>
                <a:lnTo>
                  <a:pt x="6884598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6857111" y="1482055"/>
            <a:ext cx="739369" cy="739369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5DE0E6">
                    <a:alpha val="100000"/>
                  </a:srgbClr>
                </a:gs>
                <a:gs pos="100000">
                  <a:srgbClr val="004AAD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426"/>
                </a:lnSpc>
              </a:pPr>
              <a:endParaRPr sz="800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6969268" y="1594213"/>
            <a:ext cx="515053" cy="515053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426"/>
                </a:lnSpc>
              </a:pPr>
              <a:endParaRPr sz="800"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7125999" y="1564983"/>
            <a:ext cx="150791" cy="516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4240"/>
              </a:lnSpc>
            </a:pPr>
            <a:r>
              <a:rPr lang="en-US" sz="3029" b="1">
                <a:solidFill>
                  <a:srgbClr val="4575A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961780" y="1809830"/>
            <a:ext cx="3345585" cy="3255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307"/>
              </a:lnSpc>
            </a:pPr>
            <a:r>
              <a:rPr lang="en-US" sz="933">
                <a:solidFill>
                  <a:srgbClr val="4575A6"/>
                </a:solidFill>
                <a:latin typeface="Montserrat"/>
                <a:ea typeface="Montserrat"/>
                <a:cs typeface="Montserrat"/>
                <a:sym typeface="Montserrat"/>
              </a:rPr>
              <a:t>Higher risk of air leak due to malposition and limited OLP, especially during positive pressure ventilation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961779" y="1450305"/>
            <a:ext cx="3129767" cy="2925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426"/>
              </a:lnSpc>
            </a:pPr>
            <a:r>
              <a:rPr lang="en-US" sz="1733" b="1">
                <a:solidFill>
                  <a:srgbClr val="4575A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Air Leak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5752442" y="2430974"/>
            <a:ext cx="739369" cy="739369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5DE0E6">
                    <a:alpha val="100000"/>
                  </a:srgbClr>
                </a:gs>
                <a:gs pos="100000">
                  <a:srgbClr val="004AAD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26" name="TextBox 2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426"/>
                </a:lnSpc>
              </a:pPr>
              <a:endParaRPr sz="800"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5864600" y="2543132"/>
            <a:ext cx="515053" cy="515053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426"/>
                </a:lnSpc>
              </a:pPr>
              <a:endParaRPr sz="800"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6021331" y="2513902"/>
            <a:ext cx="150791" cy="516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4240"/>
              </a:lnSpc>
            </a:pPr>
            <a:r>
              <a:rPr lang="en-US" sz="3029" b="1">
                <a:solidFill>
                  <a:srgbClr val="4575A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3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6857111" y="2758749"/>
            <a:ext cx="3345585" cy="4906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307"/>
              </a:lnSpc>
            </a:pPr>
            <a:r>
              <a:rPr lang="en-US" sz="933">
                <a:solidFill>
                  <a:srgbClr val="4575A6"/>
                </a:solidFill>
                <a:latin typeface="Montserrat"/>
                <a:ea typeface="Montserrat"/>
                <a:cs typeface="Montserrat"/>
                <a:sym typeface="Montserrat"/>
              </a:rPr>
              <a:t>Risk of gastric insufflation and regurgitation, leading to aspiration, especially in laparoscopic surgery or obese patients/existing reflux disease.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6857111" y="2399224"/>
            <a:ext cx="2070226" cy="2925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426"/>
              </a:lnSpc>
            </a:pPr>
            <a:r>
              <a:rPr lang="en-US" sz="1733" b="1">
                <a:solidFill>
                  <a:srgbClr val="4575A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Aspiration Risk</a:t>
            </a:r>
          </a:p>
        </p:txBody>
      </p:sp>
      <p:sp>
        <p:nvSpPr>
          <p:cNvPr id="33" name="Freeform 33"/>
          <p:cNvSpPr/>
          <p:nvPr/>
        </p:nvSpPr>
        <p:spPr>
          <a:xfrm>
            <a:off x="388825" y="4012486"/>
            <a:ext cx="6580444" cy="2194691"/>
          </a:xfrm>
          <a:custGeom>
            <a:avLst/>
            <a:gdLst/>
            <a:ahLst/>
            <a:cxnLst/>
            <a:rect l="l" t="t" r="r" b="b"/>
            <a:pathLst>
              <a:path w="9870666" h="3292037">
                <a:moveTo>
                  <a:pt x="0" y="0"/>
                </a:moveTo>
                <a:lnTo>
                  <a:pt x="9870665" y="0"/>
                </a:lnTo>
                <a:lnTo>
                  <a:pt x="9870665" y="3292037"/>
                </a:lnTo>
                <a:lnTo>
                  <a:pt x="0" y="32920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25277"/>
            </a:stretch>
          </a:blipFill>
        </p:spPr>
      </p:sp>
      <p:grpSp>
        <p:nvGrpSpPr>
          <p:cNvPr id="34" name="Group 34"/>
          <p:cNvGrpSpPr/>
          <p:nvPr/>
        </p:nvGrpSpPr>
        <p:grpSpPr>
          <a:xfrm>
            <a:off x="7006070" y="3458942"/>
            <a:ext cx="739369" cy="739369"/>
            <a:chOff x="0" y="0"/>
            <a:chExt cx="812800" cy="8128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5DE0E6">
                    <a:alpha val="100000"/>
                  </a:srgbClr>
                </a:gs>
                <a:gs pos="100000">
                  <a:srgbClr val="004AAD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36" name="TextBox 3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426"/>
                </a:lnSpc>
              </a:pPr>
              <a:endParaRPr sz="800"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7118228" y="3571100"/>
            <a:ext cx="515053" cy="515053"/>
            <a:chOff x="0" y="0"/>
            <a:chExt cx="812800" cy="8128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426"/>
                </a:lnSpc>
              </a:pPr>
              <a:endParaRPr sz="800"/>
            </a:p>
          </p:txBody>
        </p:sp>
      </p:grpSp>
      <p:sp>
        <p:nvSpPr>
          <p:cNvPr id="40" name="TextBox 40"/>
          <p:cNvSpPr txBox="1"/>
          <p:nvPr/>
        </p:nvSpPr>
        <p:spPr>
          <a:xfrm>
            <a:off x="7243209" y="3541870"/>
            <a:ext cx="132545" cy="516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4240"/>
              </a:lnSpc>
            </a:pPr>
            <a:r>
              <a:rPr lang="en-US" sz="3029" b="1">
                <a:solidFill>
                  <a:srgbClr val="4575A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4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8110739" y="3786717"/>
            <a:ext cx="3345585" cy="4906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307"/>
              </a:lnSpc>
            </a:pPr>
            <a:r>
              <a:rPr lang="en-US" sz="933">
                <a:solidFill>
                  <a:srgbClr val="4575A6"/>
                </a:solidFill>
                <a:latin typeface="Montserrat"/>
                <a:ea typeface="Montserrat"/>
                <a:cs typeface="Montserrat"/>
                <a:sym typeface="Montserrat"/>
              </a:rPr>
              <a:t>SGAs can potentially migrate or displace during surgery, depending on the nature of the surgery or change in positioning etc.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8110739" y="3427192"/>
            <a:ext cx="3666607" cy="2925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426"/>
              </a:lnSpc>
            </a:pPr>
            <a:r>
              <a:rPr lang="en-US" sz="1733" b="1">
                <a:solidFill>
                  <a:srgbClr val="4575A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Intra-operative displacement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977495" y="1443735"/>
            <a:ext cx="4189459" cy="10119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4074"/>
              </a:lnSpc>
            </a:pPr>
            <a:r>
              <a:rPr lang="en-US" sz="2910" b="1">
                <a:solidFill>
                  <a:srgbClr val="4575A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LIMITATIONS OF A CONVENTIONAL SGA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977495" y="3031623"/>
            <a:ext cx="4440301" cy="3938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586"/>
              </a:lnSpc>
            </a:pPr>
            <a:r>
              <a:rPr lang="en-US" sz="1100">
                <a:solidFill>
                  <a:srgbClr val="4575A6"/>
                </a:solidFill>
                <a:latin typeface="Montserrat"/>
                <a:ea typeface="Montserrat"/>
                <a:cs typeface="Montserrat"/>
                <a:sym typeface="Montserrat"/>
              </a:rPr>
              <a:t>Traditional supraglottic airway devices (1st and 2nd generation) are inserted blindly, which can lead to some clinical problems.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6857111" y="781703"/>
            <a:ext cx="3345585" cy="4906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307"/>
              </a:lnSpc>
            </a:pPr>
            <a:r>
              <a:rPr lang="en-US" sz="933">
                <a:solidFill>
                  <a:srgbClr val="4575A6"/>
                </a:solidFill>
                <a:latin typeface="Montserrat"/>
                <a:ea typeface="Montserrat"/>
                <a:cs typeface="Montserrat"/>
                <a:sym typeface="Montserrat"/>
              </a:rPr>
              <a:t>Malposition occurs in 50-80% of blind placement​ (BJA 2016, Van Zundert)</a:t>
            </a:r>
          </a:p>
          <a:p>
            <a:pPr algn="l">
              <a:lnSpc>
                <a:spcPts val="1307"/>
              </a:lnSpc>
            </a:pPr>
            <a:endParaRPr lang="en-US" sz="933">
              <a:solidFill>
                <a:srgbClr val="4575A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6" name="TextBox 46"/>
          <p:cNvSpPr txBox="1"/>
          <p:nvPr/>
        </p:nvSpPr>
        <p:spPr>
          <a:xfrm>
            <a:off x="6857111" y="422179"/>
            <a:ext cx="3345585" cy="2925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426"/>
              </a:lnSpc>
            </a:pPr>
            <a:r>
              <a:rPr lang="en-US" sz="1733" b="1">
                <a:solidFill>
                  <a:srgbClr val="4575A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Malposition</a:t>
            </a:r>
          </a:p>
        </p:txBody>
      </p:sp>
      <p:pic>
        <p:nvPicPr>
          <p:cNvPr id="49" name="Picture 48" descr="A close-up of a logo&#10;&#10;AI-generated content may be incorrect.">
            <a:extLst>
              <a:ext uri="{FF2B5EF4-FFF2-40B4-BE49-F238E27FC236}">
                <a16:creationId xmlns:a16="http://schemas.microsoft.com/office/drawing/2014/main" id="{B015733D-9A9D-BA3F-3114-A0F9529941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62215" y="104013"/>
            <a:ext cx="2743195" cy="412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1212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4E1E71-E9F7-E2AF-5F88-BBD3EC0228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60A04FA-351A-632D-1396-5FC6C9B20FD5}"/>
              </a:ext>
            </a:extLst>
          </p:cNvPr>
          <p:cNvSpPr/>
          <p:nvPr/>
        </p:nvSpPr>
        <p:spPr>
          <a:xfrm flipH="1" flipV="1">
            <a:off x="-1249" y="-3971"/>
            <a:ext cx="4589732" cy="4800600"/>
          </a:xfrm>
          <a:custGeom>
            <a:avLst/>
            <a:gdLst/>
            <a:ahLst/>
            <a:cxnLst/>
            <a:rect l="l" t="t" r="r" b="b"/>
            <a:pathLst>
              <a:path w="6884598" h="7200900">
                <a:moveTo>
                  <a:pt x="6884598" y="7200900"/>
                </a:moveTo>
                <a:lnTo>
                  <a:pt x="0" y="7200900"/>
                </a:lnTo>
                <a:lnTo>
                  <a:pt x="0" y="0"/>
                </a:lnTo>
                <a:lnTo>
                  <a:pt x="6884598" y="0"/>
                </a:lnTo>
                <a:lnTo>
                  <a:pt x="6884598" y="7200900"/>
                </a:lnTo>
                <a:close/>
              </a:path>
            </a:pathLst>
          </a:custGeom>
          <a:blipFill>
            <a:blip r:embed="rId2">
              <a:alphaModFix amt="2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C308727B-EE25-338E-6DAE-6FE38E237490}"/>
              </a:ext>
            </a:extLst>
          </p:cNvPr>
          <p:cNvSpPr txBox="1"/>
          <p:nvPr/>
        </p:nvSpPr>
        <p:spPr>
          <a:xfrm>
            <a:off x="7306512" y="4541607"/>
            <a:ext cx="4440301" cy="1630593"/>
          </a:xfrm>
          <a:prstGeom prst="rect">
            <a:avLst/>
          </a:prstGeom>
        </p:spPr>
        <p:txBody>
          <a:bodyPr lIns="33867" tIns="33867" rIns="33867" bIns="33867" rtlCol="0" anchor="ctr"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426"/>
              </a:lnSpc>
            </a:pPr>
            <a:endParaRPr sz="800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F847202B-23DC-C6D6-EEF2-CA0ACEE1441D}"/>
              </a:ext>
            </a:extLst>
          </p:cNvPr>
          <p:cNvGrpSpPr/>
          <p:nvPr/>
        </p:nvGrpSpPr>
        <p:grpSpPr>
          <a:xfrm>
            <a:off x="601787" y="1955915"/>
            <a:ext cx="739369" cy="739369"/>
            <a:chOff x="0" y="0"/>
            <a:chExt cx="812800" cy="812800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71DDDF16-51CF-1B71-B00A-9165A217D69F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5DE0E6">
                    <a:alpha val="100000"/>
                  </a:srgbClr>
                </a:gs>
                <a:gs pos="100000">
                  <a:srgbClr val="004AAD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95664D68-D14F-EE99-43B9-DAC6721B9949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426"/>
                </a:lnSpc>
              </a:pPr>
              <a:endParaRPr sz="800"/>
            </a:p>
          </p:txBody>
        </p:sp>
      </p:grpSp>
      <p:grpSp>
        <p:nvGrpSpPr>
          <p:cNvPr id="10" name="Group 10">
            <a:extLst>
              <a:ext uri="{FF2B5EF4-FFF2-40B4-BE49-F238E27FC236}">
                <a16:creationId xmlns:a16="http://schemas.microsoft.com/office/drawing/2014/main" id="{0BA9771D-D4D1-893E-622E-5231F4FA2F72}"/>
              </a:ext>
            </a:extLst>
          </p:cNvPr>
          <p:cNvGrpSpPr/>
          <p:nvPr/>
        </p:nvGrpSpPr>
        <p:grpSpPr>
          <a:xfrm>
            <a:off x="713945" y="2068073"/>
            <a:ext cx="515053" cy="515053"/>
            <a:chOff x="0" y="0"/>
            <a:chExt cx="812800" cy="812800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D4D7E86C-08B1-705F-8D7A-AEEA3824050D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2AC15C92-FD70-6ECB-BA37-FD4DC70538A7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426"/>
                </a:lnSpc>
              </a:pPr>
              <a:endParaRPr sz="800"/>
            </a:p>
          </p:txBody>
        </p:sp>
      </p:grpSp>
      <p:sp>
        <p:nvSpPr>
          <p:cNvPr id="13" name="TextBox 13">
            <a:extLst>
              <a:ext uri="{FF2B5EF4-FFF2-40B4-BE49-F238E27FC236}">
                <a16:creationId xmlns:a16="http://schemas.microsoft.com/office/drawing/2014/main" id="{E280FFD5-1C32-F9C2-376D-332342235B4B}"/>
              </a:ext>
            </a:extLst>
          </p:cNvPr>
          <p:cNvSpPr txBox="1"/>
          <p:nvPr/>
        </p:nvSpPr>
        <p:spPr>
          <a:xfrm>
            <a:off x="896076" y="2038843"/>
            <a:ext cx="150791" cy="516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4240"/>
              </a:lnSpc>
            </a:pPr>
            <a:r>
              <a:rPr lang="en-US" sz="3029" b="1">
                <a:solidFill>
                  <a:srgbClr val="4575A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</a:t>
            </a: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3DEBD503-23CF-DB52-0D8D-0C2B540E550E}"/>
              </a:ext>
            </a:extLst>
          </p:cNvPr>
          <p:cNvSpPr/>
          <p:nvPr/>
        </p:nvSpPr>
        <p:spPr>
          <a:xfrm>
            <a:off x="7602268" y="2138799"/>
            <a:ext cx="4589732" cy="4800600"/>
          </a:xfrm>
          <a:custGeom>
            <a:avLst/>
            <a:gdLst/>
            <a:ahLst/>
            <a:cxnLst/>
            <a:rect l="l" t="t" r="r" b="b"/>
            <a:pathLst>
              <a:path w="6884598" h="7200900">
                <a:moveTo>
                  <a:pt x="0" y="0"/>
                </a:moveTo>
                <a:lnTo>
                  <a:pt x="6884598" y="0"/>
                </a:lnTo>
                <a:lnTo>
                  <a:pt x="6884598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>
            <a:extLst>
              <a:ext uri="{FF2B5EF4-FFF2-40B4-BE49-F238E27FC236}">
                <a16:creationId xmlns:a16="http://schemas.microsoft.com/office/drawing/2014/main" id="{EC8D2670-0B15-33F9-B48B-DBA7E5AC6AFF}"/>
              </a:ext>
            </a:extLst>
          </p:cNvPr>
          <p:cNvGrpSpPr/>
          <p:nvPr/>
        </p:nvGrpSpPr>
        <p:grpSpPr>
          <a:xfrm>
            <a:off x="599186" y="2863180"/>
            <a:ext cx="739369" cy="739369"/>
            <a:chOff x="0" y="0"/>
            <a:chExt cx="812800" cy="812800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DE24F489-18CC-5102-BBE5-0D650176AB6B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5DE0E6">
                    <a:alpha val="100000"/>
                  </a:srgbClr>
                </a:gs>
                <a:gs pos="100000">
                  <a:srgbClr val="004AAD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58325227-EA6B-5778-60D2-FD0DD5D2D5E2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426"/>
                </a:lnSpc>
              </a:pPr>
              <a:endParaRPr sz="800"/>
            </a:p>
          </p:txBody>
        </p:sp>
      </p:grpSp>
      <p:grpSp>
        <p:nvGrpSpPr>
          <p:cNvPr id="18" name="Group 18">
            <a:extLst>
              <a:ext uri="{FF2B5EF4-FFF2-40B4-BE49-F238E27FC236}">
                <a16:creationId xmlns:a16="http://schemas.microsoft.com/office/drawing/2014/main" id="{2D69C096-82F2-BBA7-AB0A-97755C68FEC4}"/>
              </a:ext>
            </a:extLst>
          </p:cNvPr>
          <p:cNvGrpSpPr/>
          <p:nvPr/>
        </p:nvGrpSpPr>
        <p:grpSpPr>
          <a:xfrm>
            <a:off x="711343" y="2975338"/>
            <a:ext cx="515053" cy="515053"/>
            <a:chOff x="0" y="0"/>
            <a:chExt cx="812800" cy="812800"/>
          </a:xfrm>
        </p:grpSpPr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6A0503F4-DAA0-5872-15AF-2137EBB3B577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0" name="TextBox 20">
              <a:extLst>
                <a:ext uri="{FF2B5EF4-FFF2-40B4-BE49-F238E27FC236}">
                  <a16:creationId xmlns:a16="http://schemas.microsoft.com/office/drawing/2014/main" id="{0B6F7B7F-4648-8986-5C30-4A50C91DD074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426"/>
                </a:lnSpc>
              </a:pPr>
              <a:endParaRPr sz="800"/>
            </a:p>
          </p:txBody>
        </p:sp>
      </p:grpSp>
      <p:sp>
        <p:nvSpPr>
          <p:cNvPr id="21" name="TextBox 21">
            <a:extLst>
              <a:ext uri="{FF2B5EF4-FFF2-40B4-BE49-F238E27FC236}">
                <a16:creationId xmlns:a16="http://schemas.microsoft.com/office/drawing/2014/main" id="{C4B5E81C-AFA8-86E1-7855-E8CB19C691B1}"/>
              </a:ext>
            </a:extLst>
          </p:cNvPr>
          <p:cNvSpPr txBox="1"/>
          <p:nvPr/>
        </p:nvSpPr>
        <p:spPr>
          <a:xfrm>
            <a:off x="868074" y="2946108"/>
            <a:ext cx="150791" cy="516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4240"/>
              </a:lnSpc>
            </a:pPr>
            <a:r>
              <a:rPr lang="en-US" sz="3029" b="1">
                <a:solidFill>
                  <a:srgbClr val="4575A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</a:t>
            </a:r>
          </a:p>
        </p:txBody>
      </p:sp>
      <p:sp>
        <p:nvSpPr>
          <p:cNvPr id="23" name="TextBox 23">
            <a:extLst>
              <a:ext uri="{FF2B5EF4-FFF2-40B4-BE49-F238E27FC236}">
                <a16:creationId xmlns:a16="http://schemas.microsoft.com/office/drawing/2014/main" id="{899B27A7-6E02-B4A4-310F-D004B67D754E}"/>
              </a:ext>
            </a:extLst>
          </p:cNvPr>
          <p:cNvSpPr txBox="1"/>
          <p:nvPr/>
        </p:nvSpPr>
        <p:spPr>
          <a:xfrm>
            <a:off x="1456204" y="3060030"/>
            <a:ext cx="4891892" cy="2962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426"/>
              </a:lnSpc>
            </a:pPr>
            <a:r>
              <a:rPr lang="en-US" sz="1700" b="1">
                <a:solidFill>
                  <a:srgbClr val="4575A6"/>
                </a:solidFill>
                <a:latin typeface="Montserrat Bold"/>
                <a:sym typeface="Montserrat Bold"/>
              </a:rPr>
              <a:t>Immediate correction of mask position</a:t>
            </a:r>
            <a:endParaRPr lang="en-US">
              <a:solidFill>
                <a:srgbClr val="4575A6"/>
              </a:solidFill>
              <a:ea typeface="Meiryo"/>
            </a:endParaRPr>
          </a:p>
        </p:txBody>
      </p:sp>
      <p:grpSp>
        <p:nvGrpSpPr>
          <p:cNvPr id="24" name="Group 24">
            <a:extLst>
              <a:ext uri="{FF2B5EF4-FFF2-40B4-BE49-F238E27FC236}">
                <a16:creationId xmlns:a16="http://schemas.microsoft.com/office/drawing/2014/main" id="{F28D5221-7B2A-607E-ADE5-5648F48D61E4}"/>
              </a:ext>
            </a:extLst>
          </p:cNvPr>
          <p:cNvGrpSpPr/>
          <p:nvPr/>
        </p:nvGrpSpPr>
        <p:grpSpPr>
          <a:xfrm>
            <a:off x="551792" y="3802574"/>
            <a:ext cx="739369" cy="739369"/>
            <a:chOff x="0" y="0"/>
            <a:chExt cx="812800" cy="812800"/>
          </a:xfrm>
        </p:grpSpPr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1A6A9A70-1388-4C44-CEF9-114473047D05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5DE0E6">
                    <a:alpha val="100000"/>
                  </a:srgbClr>
                </a:gs>
                <a:gs pos="100000">
                  <a:srgbClr val="004AAD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26" name="TextBox 26">
              <a:extLst>
                <a:ext uri="{FF2B5EF4-FFF2-40B4-BE49-F238E27FC236}">
                  <a16:creationId xmlns:a16="http://schemas.microsoft.com/office/drawing/2014/main" id="{494BBA1B-3C23-DB97-66B1-238D93511D35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426"/>
                </a:lnSpc>
              </a:pPr>
              <a:endParaRPr sz="800"/>
            </a:p>
          </p:txBody>
        </p:sp>
      </p:grpSp>
      <p:grpSp>
        <p:nvGrpSpPr>
          <p:cNvPr id="27" name="Group 27">
            <a:extLst>
              <a:ext uri="{FF2B5EF4-FFF2-40B4-BE49-F238E27FC236}">
                <a16:creationId xmlns:a16="http://schemas.microsoft.com/office/drawing/2014/main" id="{445D8265-1D4E-AAD2-ECDD-0D6ADF20D7A0}"/>
              </a:ext>
            </a:extLst>
          </p:cNvPr>
          <p:cNvGrpSpPr/>
          <p:nvPr/>
        </p:nvGrpSpPr>
        <p:grpSpPr>
          <a:xfrm>
            <a:off x="663950" y="3914732"/>
            <a:ext cx="515053" cy="515053"/>
            <a:chOff x="0" y="0"/>
            <a:chExt cx="812800" cy="812800"/>
          </a:xfrm>
        </p:grpSpPr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219A7E42-97A9-2D93-7549-1DA4C4DB3B34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9" name="TextBox 29">
              <a:extLst>
                <a:ext uri="{FF2B5EF4-FFF2-40B4-BE49-F238E27FC236}">
                  <a16:creationId xmlns:a16="http://schemas.microsoft.com/office/drawing/2014/main" id="{CE66E9F5-830E-CE8F-E764-BA9673BAC2ED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426"/>
                </a:lnSpc>
              </a:pPr>
              <a:endParaRPr sz="800"/>
            </a:p>
          </p:txBody>
        </p:sp>
      </p:grpSp>
      <p:sp>
        <p:nvSpPr>
          <p:cNvPr id="30" name="TextBox 30">
            <a:extLst>
              <a:ext uri="{FF2B5EF4-FFF2-40B4-BE49-F238E27FC236}">
                <a16:creationId xmlns:a16="http://schemas.microsoft.com/office/drawing/2014/main" id="{6E6625EF-0B3B-72E7-C00D-98B746747674}"/>
              </a:ext>
            </a:extLst>
          </p:cNvPr>
          <p:cNvSpPr txBox="1"/>
          <p:nvPr/>
        </p:nvSpPr>
        <p:spPr>
          <a:xfrm>
            <a:off x="820681" y="3885502"/>
            <a:ext cx="150791" cy="516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4240"/>
              </a:lnSpc>
            </a:pPr>
            <a:r>
              <a:rPr lang="en-US" sz="3029" b="1">
                <a:solidFill>
                  <a:srgbClr val="4575A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3</a:t>
            </a:r>
          </a:p>
        </p:txBody>
      </p:sp>
      <p:sp>
        <p:nvSpPr>
          <p:cNvPr id="32" name="TextBox 32">
            <a:extLst>
              <a:ext uri="{FF2B5EF4-FFF2-40B4-BE49-F238E27FC236}">
                <a16:creationId xmlns:a16="http://schemas.microsoft.com/office/drawing/2014/main" id="{06F50A37-1D6F-9050-87E2-674AFF614D1C}"/>
              </a:ext>
            </a:extLst>
          </p:cNvPr>
          <p:cNvSpPr txBox="1"/>
          <p:nvPr/>
        </p:nvSpPr>
        <p:spPr>
          <a:xfrm>
            <a:off x="1456436" y="3875599"/>
            <a:ext cx="5137276" cy="6040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426"/>
              </a:lnSpc>
            </a:pPr>
            <a:r>
              <a:rPr lang="en-US" sz="1700" b="1" dirty="0">
                <a:solidFill>
                  <a:srgbClr val="4575A6"/>
                </a:solidFill>
                <a:latin typeface="Montserrat Bold"/>
                <a:sym typeface="Montserrat Bold"/>
              </a:rPr>
              <a:t>Continuous monitoring of </a:t>
            </a:r>
            <a:r>
              <a:rPr lang="en-US" sz="1700" b="1">
                <a:solidFill>
                  <a:srgbClr val="4575A6"/>
                </a:solidFill>
                <a:latin typeface="Montserrat Bold"/>
                <a:sym typeface="Montserrat Bold"/>
              </a:rPr>
              <a:t>airway </a:t>
            </a:r>
            <a:endParaRPr lang="en-US">
              <a:solidFill>
                <a:srgbClr val="000000"/>
              </a:solidFill>
              <a:latin typeface="Meiryo"/>
              <a:ea typeface="Meiryo"/>
              <a:sym typeface="Montserrat Bold"/>
            </a:endParaRPr>
          </a:p>
          <a:p>
            <a:pPr>
              <a:lnSpc>
                <a:spcPts val="2426"/>
              </a:lnSpc>
            </a:pPr>
            <a:r>
              <a:rPr lang="en-US" sz="1700" b="1">
                <a:solidFill>
                  <a:srgbClr val="4575A6"/>
                </a:solidFill>
                <a:latin typeface="Montserrat Bold"/>
                <a:sym typeface="Montserrat Bold"/>
              </a:rPr>
              <a:t>intra-operatively</a:t>
            </a:r>
            <a:endParaRPr lang="en-US">
              <a:ea typeface="Meiryo"/>
            </a:endParaRPr>
          </a:p>
        </p:txBody>
      </p:sp>
      <p:grpSp>
        <p:nvGrpSpPr>
          <p:cNvPr id="34" name="Group 34">
            <a:extLst>
              <a:ext uri="{FF2B5EF4-FFF2-40B4-BE49-F238E27FC236}">
                <a16:creationId xmlns:a16="http://schemas.microsoft.com/office/drawing/2014/main" id="{CA67A86C-F1F7-E899-E8A0-82B1E80090D8}"/>
              </a:ext>
            </a:extLst>
          </p:cNvPr>
          <p:cNvGrpSpPr/>
          <p:nvPr/>
        </p:nvGrpSpPr>
        <p:grpSpPr>
          <a:xfrm>
            <a:off x="586220" y="4944842"/>
            <a:ext cx="739369" cy="739369"/>
            <a:chOff x="0" y="0"/>
            <a:chExt cx="812800" cy="812800"/>
          </a:xfrm>
        </p:grpSpPr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FBAFC806-B5D1-DF28-E962-F04B2639B2DA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5DE0E6">
                    <a:alpha val="100000"/>
                  </a:srgbClr>
                </a:gs>
                <a:gs pos="100000">
                  <a:srgbClr val="004AAD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36" name="TextBox 36">
              <a:extLst>
                <a:ext uri="{FF2B5EF4-FFF2-40B4-BE49-F238E27FC236}">
                  <a16:creationId xmlns:a16="http://schemas.microsoft.com/office/drawing/2014/main" id="{6FBB8510-2C38-FBF9-69AF-42038D393148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426"/>
                </a:lnSpc>
              </a:pPr>
              <a:endParaRPr sz="800"/>
            </a:p>
          </p:txBody>
        </p:sp>
      </p:grpSp>
      <p:grpSp>
        <p:nvGrpSpPr>
          <p:cNvPr id="37" name="Group 37">
            <a:extLst>
              <a:ext uri="{FF2B5EF4-FFF2-40B4-BE49-F238E27FC236}">
                <a16:creationId xmlns:a16="http://schemas.microsoft.com/office/drawing/2014/main" id="{31B5AAF3-5EAB-299F-D92C-F1A9F87EFFE2}"/>
              </a:ext>
            </a:extLst>
          </p:cNvPr>
          <p:cNvGrpSpPr/>
          <p:nvPr/>
        </p:nvGrpSpPr>
        <p:grpSpPr>
          <a:xfrm>
            <a:off x="698378" y="5057000"/>
            <a:ext cx="515053" cy="515053"/>
            <a:chOff x="0" y="0"/>
            <a:chExt cx="812800" cy="812800"/>
          </a:xfrm>
        </p:grpSpPr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B978B3BD-AE7B-E08E-B880-E1367E32D236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9" name="TextBox 39">
              <a:extLst>
                <a:ext uri="{FF2B5EF4-FFF2-40B4-BE49-F238E27FC236}">
                  <a16:creationId xmlns:a16="http://schemas.microsoft.com/office/drawing/2014/main" id="{83A5744A-6573-0153-B27F-48F2BD863628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426"/>
                </a:lnSpc>
              </a:pPr>
              <a:endParaRPr sz="800"/>
            </a:p>
          </p:txBody>
        </p:sp>
      </p:grpSp>
      <p:sp>
        <p:nvSpPr>
          <p:cNvPr id="40" name="TextBox 40">
            <a:extLst>
              <a:ext uri="{FF2B5EF4-FFF2-40B4-BE49-F238E27FC236}">
                <a16:creationId xmlns:a16="http://schemas.microsoft.com/office/drawing/2014/main" id="{B2284279-6E78-9E95-123E-997C72B05A37}"/>
              </a:ext>
            </a:extLst>
          </p:cNvPr>
          <p:cNvSpPr txBox="1"/>
          <p:nvPr/>
        </p:nvSpPr>
        <p:spPr>
          <a:xfrm>
            <a:off x="823359" y="5027770"/>
            <a:ext cx="132545" cy="516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4240"/>
              </a:lnSpc>
            </a:pPr>
            <a:r>
              <a:rPr lang="en-US" sz="3029" b="1">
                <a:solidFill>
                  <a:srgbClr val="4575A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4</a:t>
            </a:r>
          </a:p>
        </p:txBody>
      </p:sp>
      <p:sp>
        <p:nvSpPr>
          <p:cNvPr id="42" name="TextBox 42">
            <a:extLst>
              <a:ext uri="{FF2B5EF4-FFF2-40B4-BE49-F238E27FC236}">
                <a16:creationId xmlns:a16="http://schemas.microsoft.com/office/drawing/2014/main" id="{44A2315A-6515-CAE2-FC32-7F50A3BC694D}"/>
              </a:ext>
            </a:extLst>
          </p:cNvPr>
          <p:cNvSpPr txBox="1"/>
          <p:nvPr/>
        </p:nvSpPr>
        <p:spPr>
          <a:xfrm>
            <a:off x="1452764" y="5055967"/>
            <a:ext cx="4457182" cy="6040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426"/>
              </a:lnSpc>
            </a:pPr>
            <a:r>
              <a:rPr lang="en-US" sz="1700" b="1">
                <a:solidFill>
                  <a:srgbClr val="4575A6"/>
                </a:solidFill>
                <a:latin typeface="Montserrat Bold"/>
                <a:sym typeface="Montserrat Bold"/>
              </a:rPr>
              <a:t>Improved ventilation safety and aspiration risk reduction</a:t>
            </a:r>
            <a:endParaRPr lang="en-US"/>
          </a:p>
        </p:txBody>
      </p:sp>
      <p:sp>
        <p:nvSpPr>
          <p:cNvPr id="43" name="TextBox 43">
            <a:extLst>
              <a:ext uri="{FF2B5EF4-FFF2-40B4-BE49-F238E27FC236}">
                <a16:creationId xmlns:a16="http://schemas.microsoft.com/office/drawing/2014/main" id="{014B0F16-4A32-36F5-9642-6B0268CB800B}"/>
              </a:ext>
            </a:extLst>
          </p:cNvPr>
          <p:cNvSpPr txBox="1"/>
          <p:nvPr/>
        </p:nvSpPr>
        <p:spPr>
          <a:xfrm>
            <a:off x="586970" y="491235"/>
            <a:ext cx="8028034" cy="4862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74"/>
              </a:lnSpc>
            </a:pPr>
            <a:r>
              <a:rPr lang="en-US" sz="2900" b="1">
                <a:solidFill>
                  <a:srgbClr val="4575A6"/>
                </a:solidFill>
                <a:latin typeface="Montserrat Bold"/>
                <a:sym typeface="Montserrat Bold"/>
              </a:rPr>
              <a:t>NEED FOR A VIDEO LARYNGEAL MASK</a:t>
            </a:r>
            <a:endParaRPr lang="en-US" sz="2900" b="1">
              <a:solidFill>
                <a:srgbClr val="4575A6"/>
              </a:solidFill>
              <a:latin typeface="Montserrat Bold"/>
            </a:endParaRPr>
          </a:p>
        </p:txBody>
      </p:sp>
      <p:sp>
        <p:nvSpPr>
          <p:cNvPr id="44" name="TextBox 44">
            <a:extLst>
              <a:ext uri="{FF2B5EF4-FFF2-40B4-BE49-F238E27FC236}">
                <a16:creationId xmlns:a16="http://schemas.microsoft.com/office/drawing/2014/main" id="{A33F7B25-5EA3-5085-9762-BA4C282F275F}"/>
              </a:ext>
            </a:extLst>
          </p:cNvPr>
          <p:cNvSpPr txBox="1"/>
          <p:nvPr/>
        </p:nvSpPr>
        <p:spPr>
          <a:xfrm>
            <a:off x="586970" y="983748"/>
            <a:ext cx="6726301" cy="1887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586"/>
              </a:lnSpc>
            </a:pPr>
            <a:r>
              <a:rPr lang="en-US" sz="1100" dirty="0">
                <a:solidFill>
                  <a:srgbClr val="4575A6"/>
                </a:solidFill>
                <a:latin typeface="Montserrat"/>
                <a:sym typeface="Montserrat"/>
              </a:rPr>
              <a:t>A video guided SGA </a:t>
            </a:r>
            <a:r>
              <a:rPr lang="en-US" sz="1100">
                <a:solidFill>
                  <a:srgbClr val="4575A6"/>
                </a:solidFill>
                <a:latin typeface="Montserrat"/>
                <a:sym typeface="Montserrat"/>
              </a:rPr>
              <a:t>allows for direct visualization and monitoring of airway anatomy.</a:t>
            </a:r>
            <a:endParaRPr lang="en-US" sz="1100" dirty="0">
              <a:solidFill>
                <a:srgbClr val="4575A6"/>
              </a:solidFill>
              <a:latin typeface="Montserrat"/>
            </a:endParaRPr>
          </a:p>
        </p:txBody>
      </p:sp>
      <p:sp>
        <p:nvSpPr>
          <p:cNvPr id="46" name="TextBox 46">
            <a:extLst>
              <a:ext uri="{FF2B5EF4-FFF2-40B4-BE49-F238E27FC236}">
                <a16:creationId xmlns:a16="http://schemas.microsoft.com/office/drawing/2014/main" id="{C60C9AD3-FFC0-0B4F-4017-16EB0C153608}"/>
              </a:ext>
            </a:extLst>
          </p:cNvPr>
          <p:cNvSpPr txBox="1"/>
          <p:nvPr/>
        </p:nvSpPr>
        <p:spPr>
          <a:xfrm>
            <a:off x="1456436" y="2184304"/>
            <a:ext cx="4602885" cy="2846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426"/>
              </a:lnSpc>
            </a:pPr>
            <a:r>
              <a:rPr lang="en-US" sz="1700" b="1">
                <a:solidFill>
                  <a:srgbClr val="4575A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Real time confirmation of mask position</a:t>
            </a:r>
            <a:endParaRPr lang="en-US" sz="1733" b="1">
              <a:solidFill>
                <a:srgbClr val="4575A6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grpSp>
        <p:nvGrpSpPr>
          <p:cNvPr id="97" name="组合 17">
            <a:extLst>
              <a:ext uri="{FF2B5EF4-FFF2-40B4-BE49-F238E27FC236}">
                <a16:creationId xmlns:a16="http://schemas.microsoft.com/office/drawing/2014/main" id="{2BCDC110-57B4-8BC4-101E-A590249EC284}"/>
              </a:ext>
            </a:extLst>
          </p:cNvPr>
          <p:cNvGrpSpPr/>
          <p:nvPr/>
        </p:nvGrpSpPr>
        <p:grpSpPr>
          <a:xfrm>
            <a:off x="4591050" y="1436775"/>
            <a:ext cx="8997776" cy="5066076"/>
            <a:chOff x="-1074945" y="621304"/>
            <a:chExt cx="7530926" cy="4237401"/>
          </a:xfrm>
        </p:grpSpPr>
        <p:pic>
          <p:nvPicPr>
            <p:cNvPr id="74" name="图片 2" descr="图形用户界面&#10;&#10;描述已自动生成">
              <a:extLst>
                <a:ext uri="{FF2B5EF4-FFF2-40B4-BE49-F238E27FC236}">
                  <a16:creationId xmlns:a16="http://schemas.microsoft.com/office/drawing/2014/main" id="{FAE377ED-23AE-7CFF-67C8-562A9BF1A5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74945" y="621304"/>
              <a:ext cx="7530926" cy="4237401"/>
            </a:xfrm>
            <a:prstGeom prst="rect">
              <a:avLst/>
            </a:prstGeom>
          </p:spPr>
        </p:pic>
        <p:cxnSp>
          <p:nvCxnSpPr>
            <p:cNvPr id="75" name="直接连接符 74">
              <a:extLst>
                <a:ext uri="{FF2B5EF4-FFF2-40B4-BE49-F238E27FC236}">
                  <a16:creationId xmlns:a16="http://schemas.microsoft.com/office/drawing/2014/main" id="{51D35E09-EACD-B71F-5180-D88C68A7BD71}"/>
                </a:ext>
              </a:extLst>
            </p:cNvPr>
            <p:cNvCxnSpPr/>
            <p:nvPr/>
          </p:nvCxnSpPr>
          <p:spPr>
            <a:xfrm>
              <a:off x="2368473" y="3025074"/>
              <a:ext cx="747021" cy="1"/>
            </a:xfrm>
            <a:prstGeom prst="line">
              <a:avLst/>
            </a:prstGeom>
            <a:ln w="28575">
              <a:prstDash val="sysDot"/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矩形 75">
              <a:extLst>
                <a:ext uri="{FF2B5EF4-FFF2-40B4-BE49-F238E27FC236}">
                  <a16:creationId xmlns:a16="http://schemas.microsoft.com/office/drawing/2014/main" id="{9A4DCAFE-BF3C-3C4F-A391-D38F94A1D94C}"/>
                </a:ext>
              </a:extLst>
            </p:cNvPr>
            <p:cNvSpPr/>
            <p:nvPr/>
          </p:nvSpPr>
          <p:spPr>
            <a:xfrm>
              <a:off x="3135113" y="2923013"/>
              <a:ext cx="1861329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1pPr>
              <a:lvl2pPr marL="422910" indent="-60325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2pPr>
              <a:lvl3pPr marL="847725" indent="-12192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3pPr>
              <a:lvl4pPr marL="1271905" indent="-18415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4pPr>
              <a:lvl5pPr marL="1695450" indent="-244475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5pPr>
              <a:lvl6pPr marL="1813560" algn="l" defTabSz="72517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6pPr>
              <a:lvl7pPr marL="2176145" algn="l" defTabSz="72517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7pPr>
              <a:lvl8pPr marL="2539365" algn="l" defTabSz="72517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8pPr>
              <a:lvl9pPr marL="2901950" algn="l" defTabSz="72517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9pPr>
            </a:lstStyle>
            <a:p>
              <a:r>
                <a:rPr lang="en-US" altLang="zh-CN" sz="800">
                  <a:latin typeface="微软雅黑" panose="020B0503020204020204" pitchFamily="34" charset="-122"/>
                  <a:ea typeface="微软雅黑" panose="020B0503020204020204" pitchFamily="34" charset="-122"/>
                </a:rPr>
                <a:t>Videoscope Release Button</a:t>
              </a:r>
              <a:endParaRPr lang="zh-CN" altLang="en-US" sz="8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77" name="直接连接符 76">
              <a:extLst>
                <a:ext uri="{FF2B5EF4-FFF2-40B4-BE49-F238E27FC236}">
                  <a16:creationId xmlns:a16="http://schemas.microsoft.com/office/drawing/2014/main" id="{DE6FB2FA-C096-0649-10D0-378FA70F6546}"/>
                </a:ext>
              </a:extLst>
            </p:cNvPr>
            <p:cNvCxnSpPr/>
            <p:nvPr/>
          </p:nvCxnSpPr>
          <p:spPr>
            <a:xfrm>
              <a:off x="1713908" y="1770154"/>
              <a:ext cx="504707" cy="0"/>
            </a:xfrm>
            <a:prstGeom prst="line">
              <a:avLst/>
            </a:prstGeom>
            <a:ln w="28575">
              <a:prstDash val="sysDot"/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接连接符 78">
              <a:extLst>
                <a:ext uri="{FF2B5EF4-FFF2-40B4-BE49-F238E27FC236}">
                  <a16:creationId xmlns:a16="http://schemas.microsoft.com/office/drawing/2014/main" id="{46EC0AC9-EE17-B9D7-FBB4-1A2F89E37AEF}"/>
                </a:ext>
              </a:extLst>
            </p:cNvPr>
            <p:cNvCxnSpPr/>
            <p:nvPr/>
          </p:nvCxnSpPr>
          <p:spPr>
            <a:xfrm>
              <a:off x="2623357" y="2632555"/>
              <a:ext cx="511757" cy="0"/>
            </a:xfrm>
            <a:prstGeom prst="line">
              <a:avLst/>
            </a:prstGeom>
            <a:ln w="28575">
              <a:prstDash val="sysDot"/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接连接符 79">
              <a:extLst>
                <a:ext uri="{FF2B5EF4-FFF2-40B4-BE49-F238E27FC236}">
                  <a16:creationId xmlns:a16="http://schemas.microsoft.com/office/drawing/2014/main" id="{0422789E-1E1E-C9AA-9DAD-9AAF186A0EE5}"/>
                </a:ext>
              </a:extLst>
            </p:cNvPr>
            <p:cNvCxnSpPr/>
            <p:nvPr/>
          </p:nvCxnSpPr>
          <p:spPr>
            <a:xfrm>
              <a:off x="1510072" y="4440273"/>
              <a:ext cx="706450" cy="0"/>
            </a:xfrm>
            <a:prstGeom prst="line">
              <a:avLst/>
            </a:prstGeom>
            <a:ln w="28575">
              <a:prstDash val="sysDot"/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接连接符 80">
              <a:extLst>
                <a:ext uri="{FF2B5EF4-FFF2-40B4-BE49-F238E27FC236}">
                  <a16:creationId xmlns:a16="http://schemas.microsoft.com/office/drawing/2014/main" id="{88594C3C-B7D7-76BD-951A-491D4044EB76}"/>
                </a:ext>
              </a:extLst>
            </p:cNvPr>
            <p:cNvCxnSpPr/>
            <p:nvPr/>
          </p:nvCxnSpPr>
          <p:spPr>
            <a:xfrm flipV="1">
              <a:off x="2216522" y="4005781"/>
              <a:ext cx="0" cy="451595"/>
            </a:xfrm>
            <a:prstGeom prst="line">
              <a:avLst/>
            </a:prstGeom>
            <a:ln w="28575">
              <a:prstDash val="sysDot"/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矩形 81">
              <a:extLst>
                <a:ext uri="{FF2B5EF4-FFF2-40B4-BE49-F238E27FC236}">
                  <a16:creationId xmlns:a16="http://schemas.microsoft.com/office/drawing/2014/main" id="{53F6B43E-F9AB-2D94-6FBD-A8FD3BE97366}"/>
                </a:ext>
              </a:extLst>
            </p:cNvPr>
            <p:cNvSpPr/>
            <p:nvPr/>
          </p:nvSpPr>
          <p:spPr>
            <a:xfrm>
              <a:off x="522783" y="4157468"/>
              <a:ext cx="169373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1pPr>
              <a:lvl2pPr marL="422910" indent="-60325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2pPr>
              <a:lvl3pPr marL="847725" indent="-12192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3pPr>
              <a:lvl4pPr marL="1271905" indent="-18415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4pPr>
              <a:lvl5pPr marL="1695450" indent="-244475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5pPr>
              <a:lvl6pPr marL="1813560" algn="l" defTabSz="72517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6pPr>
              <a:lvl7pPr marL="2176145" algn="l" defTabSz="72517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7pPr>
              <a:lvl8pPr marL="2539365" algn="l" defTabSz="72517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8pPr>
              <a:lvl9pPr marL="2901950" algn="l" defTabSz="72517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9pPr>
            </a:lstStyle>
            <a:p>
              <a:r>
                <a:rPr lang="en-US" altLang="zh-CN" sz="800">
                  <a:latin typeface="微软雅黑" panose="020B0503020204020204" pitchFamily="34" charset="-122"/>
                  <a:ea typeface="微软雅黑" panose="020B0503020204020204" pitchFamily="34" charset="-122"/>
                </a:rPr>
                <a:t>Airway Channel</a:t>
              </a:r>
            </a:p>
            <a:p>
              <a:r>
                <a:rPr lang="en-US" altLang="zh-CN" sz="800">
                  <a:latin typeface="微软雅黑" panose="020B0503020204020204" pitchFamily="34" charset="-122"/>
                  <a:ea typeface="微软雅黑" panose="020B0503020204020204" pitchFamily="34" charset="-122"/>
                </a:rPr>
                <a:t>Gastric Channel</a:t>
              </a:r>
            </a:p>
            <a:p>
              <a:r>
                <a:rPr lang="en-US" altLang="zh-CN" sz="800">
                  <a:latin typeface="微软雅黑" panose="020B0503020204020204" pitchFamily="34" charset="-122"/>
                  <a:ea typeface="微软雅黑" panose="020B0503020204020204" pitchFamily="34" charset="-122"/>
                </a:rPr>
                <a:t>Video Channel</a:t>
              </a:r>
            </a:p>
            <a:p>
              <a:endParaRPr lang="zh-CN" altLang="en-US" sz="8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82" name="直接连接符 82">
              <a:extLst>
                <a:ext uri="{FF2B5EF4-FFF2-40B4-BE49-F238E27FC236}">
                  <a16:creationId xmlns:a16="http://schemas.microsoft.com/office/drawing/2014/main" id="{DF7EDB78-B24F-BCAD-1DA2-7AEBF9B9EFAF}"/>
                </a:ext>
              </a:extLst>
            </p:cNvPr>
            <p:cNvCxnSpPr/>
            <p:nvPr/>
          </p:nvCxnSpPr>
          <p:spPr>
            <a:xfrm>
              <a:off x="2265543" y="2831439"/>
              <a:ext cx="849951" cy="0"/>
            </a:xfrm>
            <a:prstGeom prst="line">
              <a:avLst/>
            </a:prstGeom>
            <a:ln w="28575">
              <a:prstDash val="sysDot"/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接连接符 83">
              <a:extLst>
                <a:ext uri="{FF2B5EF4-FFF2-40B4-BE49-F238E27FC236}">
                  <a16:creationId xmlns:a16="http://schemas.microsoft.com/office/drawing/2014/main" id="{F6B26442-48FE-79A3-9406-46AE9CABF728}"/>
                </a:ext>
              </a:extLst>
            </p:cNvPr>
            <p:cNvCxnSpPr/>
            <p:nvPr/>
          </p:nvCxnSpPr>
          <p:spPr>
            <a:xfrm>
              <a:off x="1713908" y="2115918"/>
              <a:ext cx="504707" cy="0"/>
            </a:xfrm>
            <a:prstGeom prst="line">
              <a:avLst/>
            </a:prstGeom>
            <a:ln w="28575">
              <a:prstDash val="sysDot"/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矩形 84">
              <a:extLst>
                <a:ext uri="{FF2B5EF4-FFF2-40B4-BE49-F238E27FC236}">
                  <a16:creationId xmlns:a16="http://schemas.microsoft.com/office/drawing/2014/main" id="{1EA34B6B-3295-3913-02D5-32BE4EB9C728}"/>
                </a:ext>
              </a:extLst>
            </p:cNvPr>
            <p:cNvSpPr/>
            <p:nvPr/>
          </p:nvSpPr>
          <p:spPr>
            <a:xfrm>
              <a:off x="3135114" y="2740005"/>
              <a:ext cx="989373" cy="215444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1pPr>
              <a:lvl2pPr marL="422910" indent="-60325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2pPr>
              <a:lvl3pPr marL="847725" indent="-12192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3pPr>
              <a:lvl4pPr marL="1271905" indent="-18415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4pPr>
              <a:lvl5pPr marL="1695450" indent="-244475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5pPr>
              <a:lvl6pPr marL="1813560" algn="l" defTabSz="72517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6pPr>
              <a:lvl7pPr marL="2176145" algn="l" defTabSz="72517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7pPr>
              <a:lvl8pPr marL="2539365" algn="l" defTabSz="72517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8pPr>
              <a:lvl9pPr marL="2901950" algn="l" defTabSz="72517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9pPr>
            </a:lstStyle>
            <a:p>
              <a:r>
                <a:rPr lang="en-US" altLang="zh-CN" sz="8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Gastric Channel</a:t>
              </a:r>
            </a:p>
          </p:txBody>
        </p:sp>
        <p:sp>
          <p:nvSpPr>
            <p:cNvPr id="85" name="矩形 85">
              <a:extLst>
                <a:ext uri="{FF2B5EF4-FFF2-40B4-BE49-F238E27FC236}">
                  <a16:creationId xmlns:a16="http://schemas.microsoft.com/office/drawing/2014/main" id="{BDC974A4-9D90-D33D-44F4-6E7734BAA3F8}"/>
                </a:ext>
              </a:extLst>
            </p:cNvPr>
            <p:cNvSpPr/>
            <p:nvPr/>
          </p:nvSpPr>
          <p:spPr>
            <a:xfrm>
              <a:off x="3119311" y="2533581"/>
              <a:ext cx="1507144" cy="215444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1pPr>
              <a:lvl2pPr marL="422910" indent="-60325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2pPr>
              <a:lvl3pPr marL="847725" indent="-12192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3pPr>
              <a:lvl4pPr marL="1271905" indent="-18415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4pPr>
              <a:lvl5pPr marL="1695450" indent="-244475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5pPr>
              <a:lvl6pPr marL="1813560" algn="l" defTabSz="72517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6pPr>
              <a:lvl7pPr marL="2176145" algn="l" defTabSz="72517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7pPr>
              <a:lvl8pPr marL="2539365" algn="l" defTabSz="72517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8pPr>
              <a:lvl9pPr marL="2901950" algn="l" defTabSz="72517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9pPr>
            </a:lstStyle>
            <a:p>
              <a:r>
                <a:rPr lang="en-US" altLang="zh-CN" sz="800">
                  <a:latin typeface="微软雅黑" panose="020B0503020204020204" pitchFamily="34" charset="-122"/>
                  <a:ea typeface="微软雅黑" panose="020B0503020204020204" pitchFamily="34" charset="-122"/>
                </a:rPr>
                <a:t>Camera Adjusting Handle</a:t>
              </a:r>
              <a:endParaRPr lang="zh-CN" altLang="en-US" sz="8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6" name="矩形 86">
              <a:extLst>
                <a:ext uri="{FF2B5EF4-FFF2-40B4-BE49-F238E27FC236}">
                  <a16:creationId xmlns:a16="http://schemas.microsoft.com/office/drawing/2014/main" id="{157ADE5A-23AA-56BD-C5EE-234134A86896}"/>
                </a:ext>
              </a:extLst>
            </p:cNvPr>
            <p:cNvSpPr/>
            <p:nvPr/>
          </p:nvSpPr>
          <p:spPr>
            <a:xfrm>
              <a:off x="836884" y="1655932"/>
              <a:ext cx="764953" cy="215444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1pPr>
              <a:lvl2pPr marL="422910" indent="-60325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2pPr>
              <a:lvl3pPr marL="847725" indent="-12192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3pPr>
              <a:lvl4pPr marL="1271905" indent="-18415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4pPr>
              <a:lvl5pPr marL="1695450" indent="-244475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5pPr>
              <a:lvl6pPr marL="1813560" algn="l" defTabSz="72517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6pPr>
              <a:lvl7pPr marL="2176145" algn="l" defTabSz="72517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7pPr>
              <a:lvl8pPr marL="2539365" algn="l" defTabSz="72517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8pPr>
              <a:lvl9pPr marL="2901950" algn="l" defTabSz="72517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9pPr>
            </a:lstStyle>
            <a:p>
              <a:r>
                <a:rPr lang="en-US" altLang="zh-CN" sz="800">
                  <a:latin typeface="微软雅黑" panose="020B0503020204020204" pitchFamily="34" charset="-122"/>
                  <a:ea typeface="微软雅黑" panose="020B0503020204020204" pitchFamily="34" charset="-122"/>
                </a:rPr>
                <a:t>LCD Screen</a:t>
              </a:r>
              <a:endParaRPr lang="zh-CN" altLang="en-US" sz="8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7" name="矩形 87">
              <a:extLst>
                <a:ext uri="{FF2B5EF4-FFF2-40B4-BE49-F238E27FC236}">
                  <a16:creationId xmlns:a16="http://schemas.microsoft.com/office/drawing/2014/main" id="{83CFB5B4-1608-BACE-41B1-530589066B91}"/>
                </a:ext>
              </a:extLst>
            </p:cNvPr>
            <p:cNvSpPr/>
            <p:nvPr/>
          </p:nvSpPr>
          <p:spPr>
            <a:xfrm>
              <a:off x="360979" y="2012762"/>
              <a:ext cx="1330814" cy="215444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1pPr>
              <a:lvl2pPr marL="422910" indent="-60325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2pPr>
              <a:lvl3pPr marL="847725" indent="-12192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3pPr>
              <a:lvl4pPr marL="1271905" indent="-18415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4pPr>
              <a:lvl5pPr marL="1695450" indent="-244475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5pPr>
              <a:lvl6pPr marL="1813560" algn="l" defTabSz="72517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6pPr>
              <a:lvl7pPr marL="2176145" algn="l" defTabSz="72517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7pPr>
              <a:lvl8pPr marL="2539365" algn="l" defTabSz="72517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8pPr>
              <a:lvl9pPr marL="2901950" algn="l" defTabSz="72517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9pPr>
            </a:lstStyle>
            <a:p>
              <a:r>
                <a:rPr lang="en-US" altLang="zh-CN" sz="800">
                  <a:latin typeface="微软雅黑" panose="020B0503020204020204" pitchFamily="34" charset="-122"/>
                  <a:ea typeface="微软雅黑" panose="020B0503020204020204" pitchFamily="34" charset="-122"/>
                </a:rPr>
                <a:t>Power, Image Capture</a:t>
              </a:r>
              <a:endParaRPr lang="zh-CN" altLang="en-US" sz="8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88" name="直接连接符 88">
              <a:extLst>
                <a:ext uri="{FF2B5EF4-FFF2-40B4-BE49-F238E27FC236}">
                  <a16:creationId xmlns:a16="http://schemas.microsoft.com/office/drawing/2014/main" id="{01DE4D56-F9AC-6088-39D3-A52EBB97D7B6}"/>
                </a:ext>
              </a:extLst>
            </p:cNvPr>
            <p:cNvCxnSpPr/>
            <p:nvPr/>
          </p:nvCxnSpPr>
          <p:spPr>
            <a:xfrm>
              <a:off x="3503975" y="1203598"/>
              <a:ext cx="320983" cy="0"/>
            </a:xfrm>
            <a:prstGeom prst="line">
              <a:avLst/>
            </a:prstGeom>
            <a:ln w="28575">
              <a:prstDash val="sysDot"/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矩形 89">
              <a:extLst>
                <a:ext uri="{FF2B5EF4-FFF2-40B4-BE49-F238E27FC236}">
                  <a16:creationId xmlns:a16="http://schemas.microsoft.com/office/drawing/2014/main" id="{1C37E654-B4B3-E06A-1E86-20235186F3BF}"/>
                </a:ext>
              </a:extLst>
            </p:cNvPr>
            <p:cNvSpPr/>
            <p:nvPr/>
          </p:nvSpPr>
          <p:spPr>
            <a:xfrm>
              <a:off x="3818749" y="1028730"/>
              <a:ext cx="1173719" cy="338554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1pPr>
              <a:lvl2pPr marL="422910" indent="-60325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2pPr>
              <a:lvl3pPr marL="847725" indent="-12192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3pPr>
              <a:lvl4pPr marL="1271905" indent="-18415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4pPr>
              <a:lvl5pPr marL="1695450" indent="-244475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5pPr>
              <a:lvl6pPr marL="1813560" algn="l" defTabSz="72517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6pPr>
              <a:lvl7pPr marL="2176145" algn="l" defTabSz="72517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7pPr>
              <a:lvl8pPr marL="2539365" algn="l" defTabSz="72517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8pPr>
              <a:lvl9pPr marL="2901950" algn="l" defTabSz="72517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9pPr>
            </a:lstStyle>
            <a:p>
              <a:r>
                <a:rPr lang="en-US" altLang="zh-CN" sz="8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Airway</a:t>
              </a:r>
              <a:r>
                <a:rPr lang="zh-CN" altLang="en-US" sz="8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zh-CN" sz="8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&amp;</a:t>
              </a:r>
            </a:p>
            <a:p>
              <a:r>
                <a:rPr lang="en-US" altLang="zh-CN" sz="8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Intubation Channel</a:t>
              </a:r>
              <a:endParaRPr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0" name="矩形 90">
              <a:extLst>
                <a:ext uri="{FF2B5EF4-FFF2-40B4-BE49-F238E27FC236}">
                  <a16:creationId xmlns:a16="http://schemas.microsoft.com/office/drawing/2014/main" id="{9B2D2197-49F7-81B6-526B-AED23F4E6D50}"/>
                </a:ext>
              </a:extLst>
            </p:cNvPr>
            <p:cNvSpPr/>
            <p:nvPr/>
          </p:nvSpPr>
          <p:spPr>
            <a:xfrm>
              <a:off x="-24893" y="3270349"/>
              <a:ext cx="157811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1pPr>
              <a:lvl2pPr marL="422910" indent="-60325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2pPr>
              <a:lvl3pPr marL="847725" indent="-12192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3pPr>
              <a:lvl4pPr marL="1271905" indent="-18415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4pPr>
              <a:lvl5pPr marL="1695450" indent="-244475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5pPr>
              <a:lvl6pPr marL="1813560" algn="l" defTabSz="72517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6pPr>
              <a:lvl7pPr marL="2176145" algn="l" defTabSz="72517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7pPr>
              <a:lvl8pPr marL="2539365" algn="l" defTabSz="72517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8pPr>
              <a:lvl9pPr marL="2901950" algn="l" defTabSz="72517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9pPr>
            </a:lstStyle>
            <a:p>
              <a:pPr algn="ctr"/>
              <a:r>
                <a:rPr lang="en-US" altLang="zh-CN" sz="800">
                  <a:latin typeface="微软雅黑" panose="020B0503020204020204" pitchFamily="34" charset="-122"/>
                  <a:ea typeface="微软雅黑" panose="020B0503020204020204" pitchFamily="34" charset="-122"/>
                </a:rPr>
                <a:t>&gt;180° viewing angle</a:t>
              </a:r>
            </a:p>
            <a:p>
              <a:pPr algn="ctr"/>
              <a:r>
                <a:rPr lang="en-US" altLang="zh-CN" sz="800">
                  <a:latin typeface="微软雅黑" panose="020B0503020204020204" pitchFamily="34" charset="-122"/>
                  <a:ea typeface="微软雅黑" panose="020B0503020204020204" pitchFamily="34" charset="-122"/>
                </a:rPr>
                <a:t>Ensure clear view to glottis </a:t>
              </a:r>
              <a:endParaRPr lang="zh-CN" altLang="en-US" sz="8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1" name="弧形 93">
              <a:extLst>
                <a:ext uri="{FF2B5EF4-FFF2-40B4-BE49-F238E27FC236}">
                  <a16:creationId xmlns:a16="http://schemas.microsoft.com/office/drawing/2014/main" id="{B5829A60-E7E3-C0CB-FC52-33D2E1467202}"/>
                </a:ext>
              </a:extLst>
            </p:cNvPr>
            <p:cNvSpPr/>
            <p:nvPr/>
          </p:nvSpPr>
          <p:spPr>
            <a:xfrm rot="20758940">
              <a:off x="1330857" y="3407459"/>
              <a:ext cx="1217943" cy="765340"/>
            </a:xfrm>
            <a:prstGeom prst="arc">
              <a:avLst>
                <a:gd name="adj1" fmla="val 11784886"/>
                <a:gd name="adj2" fmla="val 20291076"/>
              </a:avLst>
            </a:prstGeom>
            <a:solidFill>
              <a:schemeClr val="accent6">
                <a:lumMod val="40000"/>
                <a:lumOff val="60000"/>
                <a:alpha val="55000"/>
              </a:schemeClr>
            </a:solidFill>
            <a:ln>
              <a:gradFill>
                <a:gsLst>
                  <a:gs pos="0">
                    <a:schemeClr val="accent6">
                      <a:lumMod val="20000"/>
                      <a:lumOff val="80000"/>
                    </a:schemeClr>
                  </a:gs>
                  <a:gs pos="30000">
                    <a:schemeClr val="accent6">
                      <a:lumMod val="20000"/>
                      <a:lumOff val="80000"/>
                    </a:schemeClr>
                  </a:gs>
                  <a:gs pos="55000">
                    <a:schemeClr val="accent6">
                      <a:lumMod val="20000"/>
                      <a:lumOff val="80000"/>
                    </a:schemeClr>
                  </a:gs>
                  <a:gs pos="75000">
                    <a:schemeClr val="accent6">
                      <a:lumMod val="20000"/>
                      <a:lumOff val="80000"/>
                    </a:schemeClr>
                  </a:gs>
                  <a:gs pos="100000">
                    <a:schemeClr val="accent6">
                      <a:lumMod val="20000"/>
                      <a:lumOff val="8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22910" indent="-60325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47725" indent="-12192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71905" indent="-18415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95450" indent="-244475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13560" algn="l" defTabSz="72517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176145" algn="l" defTabSz="72517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39365" algn="l" defTabSz="72517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01950" algn="l" defTabSz="72517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180"/>
            </a:p>
          </p:txBody>
        </p:sp>
        <p:cxnSp>
          <p:nvCxnSpPr>
            <p:cNvPr id="92" name="直接连接符 96">
              <a:extLst>
                <a:ext uri="{FF2B5EF4-FFF2-40B4-BE49-F238E27FC236}">
                  <a16:creationId xmlns:a16="http://schemas.microsoft.com/office/drawing/2014/main" id="{73BB063D-C9CD-BA6B-F8B3-3A6236B392EA}"/>
                </a:ext>
              </a:extLst>
            </p:cNvPr>
            <p:cNvCxnSpPr/>
            <p:nvPr/>
          </p:nvCxnSpPr>
          <p:spPr>
            <a:xfrm flipV="1">
              <a:off x="1144114" y="3562762"/>
              <a:ext cx="0" cy="111350"/>
            </a:xfrm>
            <a:prstGeom prst="line">
              <a:avLst/>
            </a:prstGeom>
            <a:ln w="28575">
              <a:prstDash val="sysDot"/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接连接符 97">
              <a:extLst>
                <a:ext uri="{FF2B5EF4-FFF2-40B4-BE49-F238E27FC236}">
                  <a16:creationId xmlns:a16="http://schemas.microsoft.com/office/drawing/2014/main" id="{234DF720-F997-FD89-3BC9-44768FFB0356}"/>
                </a:ext>
              </a:extLst>
            </p:cNvPr>
            <p:cNvCxnSpPr/>
            <p:nvPr/>
          </p:nvCxnSpPr>
          <p:spPr>
            <a:xfrm>
              <a:off x="1130527" y="3663120"/>
              <a:ext cx="487960" cy="0"/>
            </a:xfrm>
            <a:prstGeom prst="line">
              <a:avLst/>
            </a:prstGeom>
            <a:ln w="28575">
              <a:prstDash val="sysDot"/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pic>
          <p:nvPicPr>
            <p:cNvPr id="94" name="图片 98" descr="图片包含 游戏机, 电话&#10;&#10;描述已自动生成">
              <a:extLst>
                <a:ext uri="{FF2B5EF4-FFF2-40B4-BE49-F238E27FC236}">
                  <a16:creationId xmlns:a16="http://schemas.microsoft.com/office/drawing/2014/main" id="{BA3DBF95-4B92-AEA8-13F0-991C63B35E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352" t="41803" r="40698" b="31329"/>
            <a:stretch>
              <a:fillRect/>
            </a:stretch>
          </p:blipFill>
          <p:spPr>
            <a:xfrm>
              <a:off x="2879235" y="790751"/>
              <a:ext cx="751787" cy="736374"/>
            </a:xfrm>
            <a:prstGeom prst="rect">
              <a:avLst/>
            </a:prstGeom>
            <a:ln w="28575">
              <a:solidFill>
                <a:srgbClr val="70AD47"/>
              </a:solidFill>
            </a:ln>
          </p:spPr>
        </p:pic>
        <p:pic>
          <p:nvPicPr>
            <p:cNvPr id="95" name="图片 37" descr="图片包含 人, 室内, 病房, 女人&#10;&#10;描述已自动生成">
              <a:extLst>
                <a:ext uri="{FF2B5EF4-FFF2-40B4-BE49-F238E27FC236}">
                  <a16:creationId xmlns:a16="http://schemas.microsoft.com/office/drawing/2014/main" id="{8885F40F-3715-0F15-5BB8-45DB7A9D90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02" r="16340" b="15517"/>
            <a:stretch>
              <a:fillRect/>
            </a:stretch>
          </p:blipFill>
          <p:spPr>
            <a:xfrm>
              <a:off x="746720" y="825086"/>
              <a:ext cx="794788" cy="736374"/>
            </a:xfrm>
            <a:prstGeom prst="rect">
              <a:avLst/>
            </a:prstGeom>
            <a:ln w="28575">
              <a:solidFill>
                <a:schemeClr val="bg1">
                  <a:lumMod val="9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</p:pic>
        <p:pic>
          <p:nvPicPr>
            <p:cNvPr id="96" name="图片 41" descr="手里拿着甜甜圈&#10;&#10;描述已自动生成">
              <a:extLst>
                <a:ext uri="{FF2B5EF4-FFF2-40B4-BE49-F238E27FC236}">
                  <a16:creationId xmlns:a16="http://schemas.microsoft.com/office/drawing/2014/main" id="{D0853C67-3926-B3D9-AA02-EC8DB87A11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110" y="2377297"/>
              <a:ext cx="893576" cy="821848"/>
            </a:xfrm>
            <a:prstGeom prst="rect">
              <a:avLst/>
            </a:prstGeom>
            <a:ln w="28575">
              <a:solidFill>
                <a:schemeClr val="bg1">
                  <a:lumMod val="9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</p:pic>
      </p:grpSp>
      <p:pic>
        <p:nvPicPr>
          <p:cNvPr id="4" name="Picture 3" descr="A close-up of a logo&#10;&#10;AI-generated content may be incorrect.">
            <a:extLst>
              <a:ext uri="{FF2B5EF4-FFF2-40B4-BE49-F238E27FC236}">
                <a16:creationId xmlns:a16="http://schemas.microsoft.com/office/drawing/2014/main" id="{76A988B2-D17C-3A07-7FAB-02B1AE17D9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62215" y="104013"/>
            <a:ext cx="2743195" cy="412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1728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02C091-400C-4BE0-14E4-5656F3E5EB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ECD3F9D-3B88-5030-4319-11EB8DBE311C}"/>
              </a:ext>
            </a:extLst>
          </p:cNvPr>
          <p:cNvSpPr/>
          <p:nvPr/>
        </p:nvSpPr>
        <p:spPr>
          <a:xfrm flipH="1" flipV="1">
            <a:off x="-61839" y="-85328"/>
            <a:ext cx="4589732" cy="4800600"/>
          </a:xfrm>
          <a:custGeom>
            <a:avLst/>
            <a:gdLst/>
            <a:ahLst/>
            <a:cxnLst/>
            <a:rect l="l" t="t" r="r" b="b"/>
            <a:pathLst>
              <a:path w="6884598" h="7200900">
                <a:moveTo>
                  <a:pt x="6884598" y="7200900"/>
                </a:moveTo>
                <a:lnTo>
                  <a:pt x="0" y="7200900"/>
                </a:lnTo>
                <a:lnTo>
                  <a:pt x="0" y="0"/>
                </a:lnTo>
                <a:lnTo>
                  <a:pt x="6884598" y="0"/>
                </a:lnTo>
                <a:lnTo>
                  <a:pt x="6884598" y="7200900"/>
                </a:lnTo>
                <a:close/>
              </a:path>
            </a:pathLst>
          </a:custGeom>
          <a:blipFill>
            <a:blip r:embed="rId2">
              <a:alphaModFix amt="2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24523B59-6930-6C5D-CB97-8E2EF436D677}"/>
              </a:ext>
            </a:extLst>
          </p:cNvPr>
          <p:cNvSpPr txBox="1"/>
          <p:nvPr/>
        </p:nvSpPr>
        <p:spPr>
          <a:xfrm>
            <a:off x="698095" y="591252"/>
            <a:ext cx="7171773" cy="6290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5101"/>
              </a:lnSpc>
            </a:pPr>
            <a:r>
              <a:rPr lang="en-US" sz="3600" b="1">
                <a:solidFill>
                  <a:srgbClr val="4575A6"/>
                </a:solidFill>
                <a:latin typeface="Montserrat Bold"/>
                <a:sym typeface="Montserrat Bold"/>
              </a:rPr>
              <a:t>SAFELM TECHNOLOGY</a:t>
            </a:r>
            <a:endParaRPr lang="en-US"/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3D6CDFB6-40A8-CB3C-6FFC-81CF9A4158BC}"/>
              </a:ext>
            </a:extLst>
          </p:cNvPr>
          <p:cNvGrpSpPr/>
          <p:nvPr/>
        </p:nvGrpSpPr>
        <p:grpSpPr>
          <a:xfrm rot="3493449">
            <a:off x="2316015" y="3829336"/>
            <a:ext cx="14816514" cy="11112385"/>
            <a:chOff x="0" y="0"/>
            <a:chExt cx="812800" cy="609600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DA1A58B2-897A-F1E3-318B-2E3EA038FAC5}"/>
                </a:ext>
              </a:extLst>
            </p:cNvPr>
            <p:cNvSpPr/>
            <p:nvPr/>
          </p:nvSpPr>
          <p:spPr>
            <a:xfrm>
              <a:off x="2432" y="0"/>
              <a:ext cx="807936" cy="609600"/>
            </a:xfrm>
            <a:custGeom>
              <a:avLst/>
              <a:gdLst/>
              <a:ahLst/>
              <a:cxnLst/>
              <a:rect l="l" t="t" r="r" b="b"/>
              <a:pathLst>
                <a:path w="807936" h="609600">
                  <a:moveTo>
                    <a:pt x="598459" y="0"/>
                  </a:moveTo>
                  <a:lnTo>
                    <a:pt x="6277" y="0"/>
                  </a:lnTo>
                  <a:cubicBezTo>
                    <a:pt x="4259" y="0"/>
                    <a:pt x="2364" y="970"/>
                    <a:pt x="1185" y="2607"/>
                  </a:cubicBezTo>
                  <a:cubicBezTo>
                    <a:pt x="5" y="4244"/>
                    <a:pt x="-316" y="6348"/>
                    <a:pt x="322" y="8262"/>
                  </a:cubicBezTo>
                  <a:lnTo>
                    <a:pt x="198014" y="601338"/>
                  </a:lnTo>
                  <a:cubicBezTo>
                    <a:pt x="199659" y="606272"/>
                    <a:pt x="204276" y="609600"/>
                    <a:pt x="209477" y="609600"/>
                  </a:cubicBezTo>
                  <a:lnTo>
                    <a:pt x="801659" y="609600"/>
                  </a:lnTo>
                  <a:cubicBezTo>
                    <a:pt x="803677" y="609600"/>
                    <a:pt x="805572" y="608630"/>
                    <a:pt x="806751" y="606993"/>
                  </a:cubicBezTo>
                  <a:cubicBezTo>
                    <a:pt x="807931" y="605357"/>
                    <a:pt x="808252" y="603252"/>
                    <a:pt x="807614" y="601338"/>
                  </a:cubicBezTo>
                  <a:lnTo>
                    <a:pt x="609922" y="8262"/>
                  </a:lnTo>
                  <a:cubicBezTo>
                    <a:pt x="608277" y="3328"/>
                    <a:pt x="603660" y="0"/>
                    <a:pt x="59845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5DE0E6">
                    <a:alpha val="100000"/>
                  </a:srgbClr>
                </a:gs>
                <a:gs pos="100000">
                  <a:srgbClr val="004AAD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26664E6D-A87B-5F4F-317A-E7C51F545D0A}"/>
                </a:ext>
              </a:extLst>
            </p:cNvPr>
            <p:cNvSpPr txBox="1"/>
            <p:nvPr/>
          </p:nvSpPr>
          <p:spPr>
            <a:xfrm>
              <a:off x="101600" y="-47625"/>
              <a:ext cx="609600" cy="6572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426"/>
                </a:lnSpc>
              </a:pPr>
              <a:endParaRPr sz="800"/>
            </a:p>
          </p:txBody>
        </p:sp>
      </p:grpSp>
      <p:sp>
        <p:nvSpPr>
          <p:cNvPr id="15" name="Freeform 15">
            <a:extLst>
              <a:ext uri="{FF2B5EF4-FFF2-40B4-BE49-F238E27FC236}">
                <a16:creationId xmlns:a16="http://schemas.microsoft.com/office/drawing/2014/main" id="{8535F909-208C-BF8A-8C6B-200C6A78DA92}"/>
              </a:ext>
            </a:extLst>
          </p:cNvPr>
          <p:cNvSpPr/>
          <p:nvPr/>
        </p:nvSpPr>
        <p:spPr>
          <a:xfrm>
            <a:off x="7866625" y="1973580"/>
            <a:ext cx="4589732" cy="4800600"/>
          </a:xfrm>
          <a:custGeom>
            <a:avLst/>
            <a:gdLst/>
            <a:ahLst/>
            <a:cxnLst/>
            <a:rect l="l" t="t" r="r" b="b"/>
            <a:pathLst>
              <a:path w="6884598" h="7200900">
                <a:moveTo>
                  <a:pt x="0" y="0"/>
                </a:moveTo>
                <a:lnTo>
                  <a:pt x="6884599" y="0"/>
                </a:lnTo>
                <a:lnTo>
                  <a:pt x="6884599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FA822AE4-BC54-996A-B76F-BAD1C52DC7CC}"/>
              </a:ext>
            </a:extLst>
          </p:cNvPr>
          <p:cNvSpPr txBox="1"/>
          <p:nvPr/>
        </p:nvSpPr>
        <p:spPr>
          <a:xfrm>
            <a:off x="679045" y="2269061"/>
            <a:ext cx="5170551" cy="30576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25000"/>
              </a:lnSpc>
              <a:spcAft>
                <a:spcPts val="1200"/>
              </a:spcAft>
              <a:buFont typeface="Arial,Sans-Serif"/>
              <a:buChar char="•"/>
            </a:pPr>
            <a:r>
              <a:rPr lang="en-US" sz="1600" dirty="0">
                <a:solidFill>
                  <a:srgbClr val="4575A6"/>
                </a:solidFill>
                <a:latin typeface="Aptos" panose="020B0004020202020204" pitchFamily="34" charset="0"/>
                <a:ea typeface="Meiryo"/>
                <a:cs typeface="Montserrat"/>
                <a:sym typeface="Montserrat"/>
              </a:rPr>
              <a:t>Adjustable camera tip</a:t>
            </a:r>
            <a:endParaRPr lang="en-US" sz="1600" dirty="0">
              <a:solidFill>
                <a:srgbClr val="4575A6"/>
              </a:solidFill>
              <a:latin typeface="Aptos" panose="020B0004020202020204" pitchFamily="34" charset="0"/>
              <a:ea typeface="Meiryo"/>
              <a:cs typeface="Montserrat"/>
            </a:endParaRPr>
          </a:p>
          <a:p>
            <a:pPr marL="285750" indent="-285750">
              <a:lnSpc>
                <a:spcPct val="125000"/>
              </a:lnSpc>
              <a:spcAft>
                <a:spcPts val="1200"/>
              </a:spcAft>
              <a:buFont typeface="Arial,Sans-Serif"/>
              <a:buChar char="•"/>
            </a:pPr>
            <a:r>
              <a:rPr lang="en-US" sz="1600" dirty="0">
                <a:solidFill>
                  <a:srgbClr val="4575A6"/>
                </a:solidFill>
                <a:latin typeface="Aptos" panose="020B0004020202020204" pitchFamily="34" charset="0"/>
                <a:ea typeface="Meiryo"/>
                <a:cs typeface="Montserrat"/>
                <a:sym typeface="Montserrat"/>
              </a:rPr>
              <a:t>Continuous airway visualization with deviation alarm</a:t>
            </a:r>
            <a:endParaRPr lang="en-US" sz="1600" dirty="0">
              <a:solidFill>
                <a:srgbClr val="4575A6"/>
              </a:solidFill>
              <a:latin typeface="Aptos" panose="020B0004020202020204" pitchFamily="34" charset="0"/>
              <a:ea typeface="Meiryo"/>
              <a:cs typeface="Montserrat"/>
            </a:endParaRPr>
          </a:p>
          <a:p>
            <a:pPr marL="285750" indent="-285750">
              <a:lnSpc>
                <a:spcPct val="125000"/>
              </a:lnSpc>
              <a:spcAft>
                <a:spcPts val="1200"/>
              </a:spcAft>
              <a:buFont typeface="Arial,Sans-Serif"/>
              <a:buChar char="•"/>
            </a:pPr>
            <a:r>
              <a:rPr lang="en-US" sz="1600" dirty="0">
                <a:solidFill>
                  <a:srgbClr val="4575A6"/>
                </a:solidFill>
                <a:latin typeface="Aptos" panose="020B0004020202020204" pitchFamily="34" charset="0"/>
                <a:ea typeface="Meiryo"/>
                <a:cs typeface="Montserrat"/>
                <a:sym typeface="Montserrat"/>
              </a:rPr>
              <a:t>High oropharyngeal leak pressure (35-40 cmH</a:t>
            </a:r>
            <a:r>
              <a:rPr lang="en-US" sz="1100" baseline="-25000" dirty="0">
                <a:solidFill>
                  <a:srgbClr val="4575A6"/>
                </a:solidFill>
                <a:latin typeface="Aptos" panose="020B0004020202020204" pitchFamily="34" charset="0"/>
                <a:ea typeface="Meiryo"/>
                <a:cs typeface="Montserrat"/>
                <a:sym typeface="Montserrat"/>
              </a:rPr>
              <a:t>2</a:t>
            </a:r>
            <a:r>
              <a:rPr lang="en-US" sz="1600" dirty="0">
                <a:solidFill>
                  <a:srgbClr val="4575A6"/>
                </a:solidFill>
                <a:latin typeface="Aptos" panose="020B0004020202020204" pitchFamily="34" charset="0"/>
                <a:ea typeface="Meiryo"/>
                <a:cs typeface="Montserrat"/>
                <a:sym typeface="Montserrat"/>
              </a:rPr>
              <a:t>O)</a:t>
            </a:r>
            <a:endParaRPr lang="en-US" sz="1600" dirty="0">
              <a:solidFill>
                <a:srgbClr val="4575A6"/>
              </a:solidFill>
              <a:latin typeface="Aptos" panose="020B0004020202020204" pitchFamily="34" charset="0"/>
              <a:ea typeface="Meiryo"/>
              <a:cs typeface="Montserrat"/>
            </a:endParaRPr>
          </a:p>
          <a:p>
            <a:pPr marL="285750" indent="-285750">
              <a:lnSpc>
                <a:spcPct val="125000"/>
              </a:lnSpc>
              <a:spcAft>
                <a:spcPts val="1200"/>
              </a:spcAft>
              <a:buFont typeface="Arial,Sans-Serif"/>
              <a:buChar char="•"/>
            </a:pPr>
            <a:r>
              <a:rPr lang="en-US" sz="1600" dirty="0">
                <a:solidFill>
                  <a:srgbClr val="4575A6"/>
                </a:solidFill>
                <a:latin typeface="Aptos" panose="020B0004020202020204" pitchFamily="34" charset="0"/>
                <a:ea typeface="Meiryo"/>
                <a:cs typeface="Montserrat"/>
                <a:sym typeface="Montserrat"/>
              </a:rPr>
              <a:t>Gastric drainage channel</a:t>
            </a:r>
            <a:endParaRPr lang="en-US" sz="1600" dirty="0">
              <a:solidFill>
                <a:srgbClr val="4575A6"/>
              </a:solidFill>
              <a:latin typeface="Aptos" panose="020B0004020202020204" pitchFamily="34" charset="0"/>
              <a:ea typeface="Meiryo"/>
              <a:cs typeface="Montserrat"/>
            </a:endParaRPr>
          </a:p>
          <a:p>
            <a:pPr marL="285750" indent="-285750">
              <a:lnSpc>
                <a:spcPct val="125000"/>
              </a:lnSpc>
              <a:spcAft>
                <a:spcPts val="1200"/>
              </a:spcAft>
              <a:buFont typeface="Arial,Sans-Serif"/>
              <a:buChar char="•"/>
            </a:pPr>
            <a:r>
              <a:rPr lang="en-US" sz="1600" dirty="0">
                <a:solidFill>
                  <a:srgbClr val="4575A6"/>
                </a:solidFill>
                <a:latin typeface="Aptos" panose="020B0004020202020204" pitchFamily="34" charset="0"/>
                <a:ea typeface="Meiryo"/>
                <a:cs typeface="Montserrat"/>
                <a:sym typeface="Montserrat"/>
              </a:rPr>
              <a:t>Intubation conduit</a:t>
            </a:r>
            <a:endParaRPr lang="en-US" sz="1600" dirty="0">
              <a:solidFill>
                <a:srgbClr val="4575A6"/>
              </a:solidFill>
              <a:latin typeface="Aptos" panose="020B0004020202020204" pitchFamily="34" charset="0"/>
              <a:ea typeface="Meiryo"/>
              <a:cs typeface="Montserrat"/>
            </a:endParaRPr>
          </a:p>
          <a:p>
            <a:pPr marL="285750" indent="-285750">
              <a:lnSpc>
                <a:spcPct val="125000"/>
              </a:lnSpc>
              <a:spcAft>
                <a:spcPts val="1200"/>
              </a:spcAft>
              <a:buFont typeface="Arial,Sans-Serif"/>
              <a:buChar char="•"/>
            </a:pPr>
            <a:r>
              <a:rPr lang="en-US" sz="1600" dirty="0">
                <a:solidFill>
                  <a:srgbClr val="4575A6"/>
                </a:solidFill>
                <a:latin typeface="Aptos" panose="020B0004020202020204" pitchFamily="34" charset="0"/>
                <a:ea typeface="Meiryo"/>
                <a:cs typeface="Montserrat"/>
                <a:sym typeface="Montserrat"/>
              </a:rPr>
              <a:t>Auto-recording and photo taking capability</a:t>
            </a:r>
            <a:endParaRPr lang="en-US" sz="1600" dirty="0">
              <a:solidFill>
                <a:srgbClr val="4575A6"/>
              </a:solidFill>
              <a:latin typeface="Aptos" panose="020B0004020202020204" pitchFamily="34" charset="0"/>
              <a:ea typeface="Meiryo"/>
              <a:cs typeface="Montserrat"/>
            </a:endParaRPr>
          </a:p>
          <a:p>
            <a:pPr>
              <a:lnSpc>
                <a:spcPct val="125000"/>
              </a:lnSpc>
              <a:spcAft>
                <a:spcPts val="1200"/>
              </a:spcAft>
            </a:pPr>
            <a:r>
              <a:rPr lang="en-US" sz="1600" dirty="0">
                <a:solidFill>
                  <a:srgbClr val="4575A6"/>
                </a:solidFill>
                <a:latin typeface="Aptos" panose="020B0004020202020204" pitchFamily="34" charset="0"/>
                <a:ea typeface="Meiryo"/>
                <a:cs typeface="Montserrat"/>
                <a:sym typeface="Montserrat"/>
              </a:rPr>
              <a:t>This allows both </a:t>
            </a:r>
            <a:r>
              <a:rPr lang="en-US" sz="1600" b="1" dirty="0">
                <a:solidFill>
                  <a:srgbClr val="4575A6"/>
                </a:solidFill>
                <a:latin typeface="Aptos" panose="020B0004020202020204" pitchFamily="34" charset="0"/>
                <a:ea typeface="Meiryo"/>
                <a:cs typeface="Montserrat"/>
                <a:sym typeface="Montserrat"/>
              </a:rPr>
              <a:t>ventilation and visualization</a:t>
            </a:r>
            <a:endParaRPr lang="en-US" sz="1600" dirty="0">
              <a:solidFill>
                <a:srgbClr val="4575A6"/>
              </a:solidFill>
              <a:latin typeface="Aptos" panose="020B0004020202020204" pitchFamily="34" charset="0"/>
            </a:endParaRPr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C351EE7E-59A4-B189-6D4D-9565CC994B93}"/>
              </a:ext>
            </a:extLst>
          </p:cNvPr>
          <p:cNvSpPr txBox="1"/>
          <p:nvPr/>
        </p:nvSpPr>
        <p:spPr>
          <a:xfrm>
            <a:off x="679045" y="1823932"/>
            <a:ext cx="2893935" cy="2962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426"/>
              </a:lnSpc>
            </a:pPr>
            <a:r>
              <a:rPr lang="en-US" sz="1700" b="1">
                <a:solidFill>
                  <a:srgbClr val="4575A6"/>
                </a:solidFill>
                <a:latin typeface="Montserrat Bold"/>
                <a:sym typeface="Montserrat Bold"/>
              </a:rPr>
              <a:t>Key Features</a:t>
            </a:r>
            <a:endParaRPr lang="en-US"/>
          </a:p>
        </p:txBody>
      </p:sp>
      <p:grpSp>
        <p:nvGrpSpPr>
          <p:cNvPr id="25" name="组合 12">
            <a:extLst>
              <a:ext uri="{FF2B5EF4-FFF2-40B4-BE49-F238E27FC236}">
                <a16:creationId xmlns:a16="http://schemas.microsoft.com/office/drawing/2014/main" id="{9B6581FC-C8AD-5098-6979-6262472B9707}"/>
              </a:ext>
            </a:extLst>
          </p:cNvPr>
          <p:cNvGrpSpPr/>
          <p:nvPr/>
        </p:nvGrpSpPr>
        <p:grpSpPr>
          <a:xfrm>
            <a:off x="7711990" y="4120754"/>
            <a:ext cx="4033943" cy="1476581"/>
            <a:chOff x="4026881" y="3175271"/>
            <a:chExt cx="4418208" cy="1444831"/>
          </a:xfrm>
        </p:grpSpPr>
        <p:pic>
          <p:nvPicPr>
            <p:cNvPr id="22" name="图片 13" descr="蓝色的卡通人物&#10;&#10;低可信度描述已自动生成">
              <a:extLst>
                <a:ext uri="{FF2B5EF4-FFF2-40B4-BE49-F238E27FC236}">
                  <a16:creationId xmlns:a16="http://schemas.microsoft.com/office/drawing/2014/main" id="{C239EEE6-5431-8CD5-0DFD-7932E6A87A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905" t="26541" r="34607" b="30568"/>
            <a:stretch>
              <a:fillRect/>
            </a:stretch>
          </p:blipFill>
          <p:spPr>
            <a:xfrm>
              <a:off x="4026881" y="3188540"/>
              <a:ext cx="1749186" cy="1431562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3" name="箭头: 右 14">
              <a:extLst>
                <a:ext uri="{FF2B5EF4-FFF2-40B4-BE49-F238E27FC236}">
                  <a16:creationId xmlns:a16="http://schemas.microsoft.com/office/drawing/2014/main" id="{F3D28B85-04D2-3419-8087-76DFCF0DB463}"/>
                </a:ext>
              </a:extLst>
            </p:cNvPr>
            <p:cNvSpPr/>
            <p:nvPr/>
          </p:nvSpPr>
          <p:spPr bwMode="auto">
            <a:xfrm rot="17621887">
              <a:off x="4779261" y="4104626"/>
              <a:ext cx="360040" cy="216024"/>
            </a:xfrm>
            <a:prstGeom prst="rightArrow">
              <a:avLst/>
            </a:prstGeom>
            <a:solidFill>
              <a:srgbClr val="FF66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20" tIns="60960" rIns="121920" bIns="60960" numCol="1" rtlCol="0" anchor="t" anchorCtr="0" compatLnSpc="1"/>
            <a:lstStyle/>
            <a:p>
              <a:pPr defTabSz="1219170"/>
              <a:endParaRPr lang="zh-CN" altLang="en-US" dirty="0"/>
            </a:p>
          </p:txBody>
        </p:sp>
        <p:pic>
          <p:nvPicPr>
            <p:cNvPr id="24" name="图片 15" descr="图片包含 监控, 桌子, 蓝色, 小&#10;&#10;描述已自动生成">
              <a:extLst>
                <a:ext uri="{FF2B5EF4-FFF2-40B4-BE49-F238E27FC236}">
                  <a16:creationId xmlns:a16="http://schemas.microsoft.com/office/drawing/2014/main" id="{ED3FFDB4-52D2-8158-E29C-28297F7BD29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308" y="3175271"/>
              <a:ext cx="2450781" cy="1400446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</p:grpSp>
      <p:pic>
        <p:nvPicPr>
          <p:cNvPr id="7" name="Picture 6" descr="A screen shot of a person&amp;#39;s mouth&#10;&#10;AI-generated content may be incorrect.">
            <a:extLst>
              <a:ext uri="{FF2B5EF4-FFF2-40B4-BE49-F238E27FC236}">
                <a16:creationId xmlns:a16="http://schemas.microsoft.com/office/drawing/2014/main" id="{F8B0D7FE-01C7-AF71-C9FD-FEA14940A2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14913" y="1547813"/>
            <a:ext cx="7229475" cy="2571750"/>
          </a:xfrm>
          <a:prstGeom prst="rect">
            <a:avLst/>
          </a:prstGeom>
        </p:spPr>
      </p:pic>
      <p:pic>
        <p:nvPicPr>
          <p:cNvPr id="8" name="Picture 7" descr="A device in the mouth&#10;&#10;AI-generated content may be incorrect.">
            <a:extLst>
              <a:ext uri="{FF2B5EF4-FFF2-40B4-BE49-F238E27FC236}">
                <a16:creationId xmlns:a16="http://schemas.microsoft.com/office/drawing/2014/main" id="{C8FA6B07-6E22-A215-5904-9B8EA72E2E5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1155" y="3362325"/>
            <a:ext cx="2541165" cy="3495675"/>
          </a:xfrm>
          <a:prstGeom prst="rect">
            <a:avLst/>
          </a:prstGeom>
        </p:spPr>
      </p:pic>
      <p:pic>
        <p:nvPicPr>
          <p:cNvPr id="10" name="Picture 9" descr="A close-up of a logo&#10;&#10;AI-generated content may be incorrect.">
            <a:extLst>
              <a:ext uri="{FF2B5EF4-FFF2-40B4-BE49-F238E27FC236}">
                <a16:creationId xmlns:a16="http://schemas.microsoft.com/office/drawing/2014/main" id="{76F9F244-F6EA-D808-323F-43391DD62BC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62215" y="104013"/>
            <a:ext cx="2743195" cy="412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91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-61839" y="-85328"/>
            <a:ext cx="4589732" cy="4800600"/>
          </a:xfrm>
          <a:custGeom>
            <a:avLst/>
            <a:gdLst/>
            <a:ahLst/>
            <a:cxnLst/>
            <a:rect l="l" t="t" r="r" b="b"/>
            <a:pathLst>
              <a:path w="6884598" h="7200900">
                <a:moveTo>
                  <a:pt x="6884598" y="7200900"/>
                </a:moveTo>
                <a:lnTo>
                  <a:pt x="0" y="7200900"/>
                </a:lnTo>
                <a:lnTo>
                  <a:pt x="0" y="0"/>
                </a:lnTo>
                <a:lnTo>
                  <a:pt x="6884598" y="0"/>
                </a:lnTo>
                <a:lnTo>
                  <a:pt x="6884598" y="7200900"/>
                </a:lnTo>
                <a:close/>
              </a:path>
            </a:pathLst>
          </a:custGeom>
          <a:blipFill>
            <a:blip r:embed="rId2">
              <a:alphaModFix amt="2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98095" y="527752"/>
            <a:ext cx="8187773" cy="6290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5101"/>
              </a:lnSpc>
            </a:pPr>
            <a:r>
              <a:rPr lang="en-US" sz="3600" b="1" dirty="0">
                <a:solidFill>
                  <a:srgbClr val="4575A6"/>
                </a:solidFill>
                <a:latin typeface="Montserrat Bold"/>
                <a:sym typeface="Montserrat Bold"/>
              </a:rPr>
              <a:t>SAFELM VS CONVENTIONAL </a:t>
            </a:r>
            <a:r>
              <a:rPr lang="en-US" sz="3600" b="1">
                <a:solidFill>
                  <a:srgbClr val="4575A6"/>
                </a:solidFill>
                <a:latin typeface="Montserrat Bold"/>
                <a:sym typeface="Montserrat Bold"/>
              </a:rPr>
              <a:t>SGA</a:t>
            </a:r>
            <a:endParaRPr lang="en-US">
              <a:ea typeface="Meiryo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7657075" y="2125980"/>
            <a:ext cx="4589732" cy="4800600"/>
          </a:xfrm>
          <a:custGeom>
            <a:avLst/>
            <a:gdLst/>
            <a:ahLst/>
            <a:cxnLst/>
            <a:rect l="l" t="t" r="r" b="b"/>
            <a:pathLst>
              <a:path w="6884598" h="7200900">
                <a:moveTo>
                  <a:pt x="0" y="0"/>
                </a:moveTo>
                <a:lnTo>
                  <a:pt x="6884599" y="0"/>
                </a:lnTo>
                <a:lnTo>
                  <a:pt x="6884599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30" name="Table 9">
            <a:extLst>
              <a:ext uri="{FF2B5EF4-FFF2-40B4-BE49-F238E27FC236}">
                <a16:creationId xmlns:a16="http://schemas.microsoft.com/office/drawing/2014/main" id="{EDC83ECF-9B22-53A3-7FCB-C441EFFF523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49630628"/>
              </p:ext>
            </p:extLst>
          </p:nvPr>
        </p:nvGraphicFramePr>
        <p:xfrm>
          <a:off x="711200" y="1524000"/>
          <a:ext cx="10471336" cy="350520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870341">
                  <a:extLst>
                    <a:ext uri="{9D8B030D-6E8A-4147-A177-3AD203B41FA5}">
                      <a16:colId xmlns:a16="http://schemas.microsoft.com/office/drawing/2014/main" val="1517755082"/>
                    </a:ext>
                  </a:extLst>
                </a:gridCol>
                <a:gridCol w="2533665">
                  <a:extLst>
                    <a:ext uri="{9D8B030D-6E8A-4147-A177-3AD203B41FA5}">
                      <a16:colId xmlns:a16="http://schemas.microsoft.com/office/drawing/2014/main" val="224337978"/>
                    </a:ext>
                  </a:extLst>
                </a:gridCol>
                <a:gridCol w="2533665">
                  <a:extLst>
                    <a:ext uri="{9D8B030D-6E8A-4147-A177-3AD203B41FA5}">
                      <a16:colId xmlns:a16="http://schemas.microsoft.com/office/drawing/2014/main" val="1307564576"/>
                    </a:ext>
                  </a:extLst>
                </a:gridCol>
                <a:gridCol w="2533665">
                  <a:extLst>
                    <a:ext uri="{9D8B030D-6E8A-4147-A177-3AD203B41FA5}">
                      <a16:colId xmlns:a16="http://schemas.microsoft.com/office/drawing/2014/main" val="2446386500"/>
                    </a:ext>
                  </a:extLst>
                </a:gridCol>
              </a:tblGrid>
              <a:tr h="56388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  <a:latin typeface="Montserrat Bold"/>
                        </a:rPr>
                        <a:t>Feature</a:t>
                      </a:r>
                    </a:p>
                  </a:txBody>
                  <a:tcPr marT="9144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  <a:latin typeface="Montserrat Bold"/>
                        </a:rPr>
                        <a:t>Traditional LMA</a:t>
                      </a:r>
                    </a:p>
                  </a:txBody>
                  <a:tcPr marT="9144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  <a:latin typeface="Montserrat Bold"/>
                        </a:rPr>
                        <a:t>Endotracheal Tube</a:t>
                      </a:r>
                    </a:p>
                  </a:txBody>
                  <a:tcPr marT="9144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rgbClr val="002060"/>
                          </a:solidFill>
                          <a:latin typeface="Montserrat Bold"/>
                        </a:rPr>
                        <a:t>SafeLM</a:t>
                      </a:r>
                      <a:endParaRPr lang="en-US" dirty="0">
                        <a:solidFill>
                          <a:srgbClr val="002060"/>
                        </a:solidFill>
                        <a:latin typeface="Montserrat Bold"/>
                      </a:endParaRPr>
                    </a:p>
                  </a:txBody>
                  <a:tcPr marT="91440" anchor="ctr"/>
                </a:tc>
                <a:extLst>
                  <a:ext uri="{0D108BD9-81ED-4DB2-BD59-A6C34878D82A}">
                    <a16:rowId xmlns:a16="http://schemas.microsoft.com/office/drawing/2014/main" val="3100351803"/>
                  </a:ext>
                </a:extLst>
              </a:tr>
              <a:tr h="56388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  <a:latin typeface="Montserrat Bold"/>
                        </a:rPr>
                        <a:t>Insertion</a:t>
                      </a:r>
                    </a:p>
                  </a:txBody>
                  <a:tcPr marT="9144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  <a:latin typeface="Montserrat"/>
                        </a:rPr>
                        <a:t>Blind</a:t>
                      </a:r>
                    </a:p>
                  </a:txBody>
                  <a:tcPr marT="9144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  <a:latin typeface="Montserrat"/>
                        </a:rPr>
                        <a:t>Laryngoscopy</a:t>
                      </a:r>
                    </a:p>
                  </a:txBody>
                  <a:tcPr marT="9144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  <a:latin typeface="Montserrat"/>
                        </a:rPr>
                        <a:t>Video-guided</a:t>
                      </a:r>
                    </a:p>
                  </a:txBody>
                  <a:tcPr marT="91440" anchor="ctr"/>
                </a:tc>
                <a:extLst>
                  <a:ext uri="{0D108BD9-81ED-4DB2-BD59-A6C34878D82A}">
                    <a16:rowId xmlns:a16="http://schemas.microsoft.com/office/drawing/2014/main" val="2801628125"/>
                  </a:ext>
                </a:extLst>
              </a:tr>
              <a:tr h="56388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  <a:latin typeface="Montserrat Bold"/>
                        </a:rPr>
                        <a:t>Airway visualization</a:t>
                      </a:r>
                    </a:p>
                  </a:txBody>
                  <a:tcPr marT="9144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  <a:latin typeface="Montserrat"/>
                        </a:rPr>
                        <a:t>No</a:t>
                      </a:r>
                    </a:p>
                  </a:txBody>
                  <a:tcPr marT="9144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  <a:latin typeface="Montserrat"/>
                        </a:rPr>
                        <a:t>Yes</a:t>
                      </a:r>
                    </a:p>
                  </a:txBody>
                  <a:tcPr marT="9144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  <a:latin typeface="Montserrat"/>
                        </a:rPr>
                        <a:t>Yes</a:t>
                      </a:r>
                    </a:p>
                  </a:txBody>
                  <a:tcPr marT="91440" anchor="ctr"/>
                </a:tc>
                <a:extLst>
                  <a:ext uri="{0D108BD9-81ED-4DB2-BD59-A6C34878D82A}">
                    <a16:rowId xmlns:a16="http://schemas.microsoft.com/office/drawing/2014/main" val="522315634"/>
                  </a:ext>
                </a:extLst>
              </a:tr>
              <a:tr h="56388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  <a:latin typeface="Montserrat Bold"/>
                        </a:rPr>
                        <a:t>Seal pressure</a:t>
                      </a:r>
                    </a:p>
                  </a:txBody>
                  <a:tcPr marT="9144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  <a:latin typeface="Montserrat"/>
                        </a:rPr>
                        <a:t>Moderate</a:t>
                      </a:r>
                    </a:p>
                  </a:txBody>
                  <a:tcPr marT="9144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  <a:latin typeface="Montserrat"/>
                        </a:rPr>
                        <a:t>High</a:t>
                      </a:r>
                    </a:p>
                  </a:txBody>
                  <a:tcPr marT="9144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  <a:latin typeface="Montserrat"/>
                        </a:rPr>
                        <a:t>High</a:t>
                      </a:r>
                    </a:p>
                  </a:txBody>
                  <a:tcPr marT="91440" anchor="ctr"/>
                </a:tc>
                <a:extLst>
                  <a:ext uri="{0D108BD9-81ED-4DB2-BD59-A6C34878D82A}">
                    <a16:rowId xmlns:a16="http://schemas.microsoft.com/office/drawing/2014/main" val="3923311043"/>
                  </a:ext>
                </a:extLst>
              </a:tr>
              <a:tr h="56388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  <a:latin typeface="Montserrat Bold"/>
                        </a:rPr>
                        <a:t>Continuous airway monitoring</a:t>
                      </a:r>
                    </a:p>
                  </a:txBody>
                  <a:tcPr marT="9144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  <a:latin typeface="Montserrat"/>
                        </a:rPr>
                        <a:t>No</a:t>
                      </a:r>
                    </a:p>
                  </a:txBody>
                  <a:tcPr marT="9144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  <a:latin typeface="Montserrat"/>
                        </a:rPr>
                        <a:t>No</a:t>
                      </a:r>
                    </a:p>
                  </a:txBody>
                  <a:tcPr marT="9144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  <a:latin typeface="Montserrat"/>
                        </a:rPr>
                        <a:t>Yes</a:t>
                      </a:r>
                    </a:p>
                  </a:txBody>
                  <a:tcPr marT="91440" anchor="ctr"/>
                </a:tc>
                <a:extLst>
                  <a:ext uri="{0D108BD9-81ED-4DB2-BD59-A6C34878D82A}">
                    <a16:rowId xmlns:a16="http://schemas.microsoft.com/office/drawing/2014/main" val="2046739586"/>
                  </a:ext>
                </a:extLst>
              </a:tr>
              <a:tr h="56388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  <a:latin typeface="Montserrat Bold"/>
                        </a:rPr>
                        <a:t>Intubation capability</a:t>
                      </a:r>
                    </a:p>
                  </a:txBody>
                  <a:tcPr marT="9144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  <a:latin typeface="Montserrat"/>
                        </a:rPr>
                        <a:t>Depend on gen</a:t>
                      </a:r>
                    </a:p>
                  </a:txBody>
                  <a:tcPr marT="9144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  <a:latin typeface="Montserrat"/>
                        </a:rPr>
                        <a:t>Primary method</a:t>
                      </a:r>
                    </a:p>
                  </a:txBody>
                  <a:tcPr marT="9144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  <a:latin typeface="Montserrat"/>
                        </a:rPr>
                        <a:t>Yes</a:t>
                      </a:r>
                    </a:p>
                  </a:txBody>
                  <a:tcPr marT="91440" anchor="ctr"/>
                </a:tc>
                <a:extLst>
                  <a:ext uri="{0D108BD9-81ED-4DB2-BD59-A6C34878D82A}">
                    <a16:rowId xmlns:a16="http://schemas.microsoft.com/office/drawing/2014/main" val="1652609656"/>
                  </a:ext>
                </a:extLst>
              </a:tr>
            </a:tbl>
          </a:graphicData>
        </a:graphic>
      </p:graphicFrame>
      <p:grpSp>
        <p:nvGrpSpPr>
          <p:cNvPr id="34" name="Group 3">
            <a:extLst>
              <a:ext uri="{FF2B5EF4-FFF2-40B4-BE49-F238E27FC236}">
                <a16:creationId xmlns:a16="http://schemas.microsoft.com/office/drawing/2014/main" id="{D50D91FD-66C2-7489-4E51-4BD16066AD3A}"/>
              </a:ext>
            </a:extLst>
          </p:cNvPr>
          <p:cNvGrpSpPr/>
          <p:nvPr/>
        </p:nvGrpSpPr>
        <p:grpSpPr>
          <a:xfrm>
            <a:off x="6328612" y="5278207"/>
            <a:ext cx="4922901" cy="1147993"/>
            <a:chOff x="0" y="-47625"/>
            <a:chExt cx="1754193" cy="644185"/>
          </a:xfrm>
        </p:grpSpPr>
        <p:sp>
          <p:nvSpPr>
            <p:cNvPr id="32" name="Freeform 4">
              <a:extLst>
                <a:ext uri="{FF2B5EF4-FFF2-40B4-BE49-F238E27FC236}">
                  <a16:creationId xmlns:a16="http://schemas.microsoft.com/office/drawing/2014/main" id="{2E59B45C-35C9-05F9-AF2F-6116330E674F}"/>
                </a:ext>
              </a:extLst>
            </p:cNvPr>
            <p:cNvSpPr/>
            <p:nvPr/>
          </p:nvSpPr>
          <p:spPr>
            <a:xfrm>
              <a:off x="0" y="0"/>
              <a:ext cx="1754193" cy="596560"/>
            </a:xfrm>
            <a:custGeom>
              <a:avLst/>
              <a:gdLst/>
              <a:ahLst/>
              <a:cxnLst/>
              <a:rect l="l" t="t" r="r" b="b"/>
              <a:pathLst>
                <a:path w="1754193" h="596560">
                  <a:moveTo>
                    <a:pt x="23247" y="0"/>
                  </a:moveTo>
                  <a:lnTo>
                    <a:pt x="1730946" y="0"/>
                  </a:lnTo>
                  <a:cubicBezTo>
                    <a:pt x="1743785" y="0"/>
                    <a:pt x="1754193" y="10408"/>
                    <a:pt x="1754193" y="23247"/>
                  </a:cubicBezTo>
                  <a:lnTo>
                    <a:pt x="1754193" y="573312"/>
                  </a:lnTo>
                  <a:cubicBezTo>
                    <a:pt x="1754193" y="586152"/>
                    <a:pt x="1743785" y="596560"/>
                    <a:pt x="1730946" y="596560"/>
                  </a:cubicBezTo>
                  <a:lnTo>
                    <a:pt x="23247" y="596560"/>
                  </a:lnTo>
                  <a:cubicBezTo>
                    <a:pt x="17082" y="596560"/>
                    <a:pt x="11169" y="594110"/>
                    <a:pt x="6809" y="589751"/>
                  </a:cubicBezTo>
                  <a:cubicBezTo>
                    <a:pt x="2449" y="585391"/>
                    <a:pt x="0" y="579478"/>
                    <a:pt x="0" y="573312"/>
                  </a:cubicBezTo>
                  <a:lnTo>
                    <a:pt x="0" y="23247"/>
                  </a:lnTo>
                  <a:cubicBezTo>
                    <a:pt x="0" y="10408"/>
                    <a:pt x="10408" y="0"/>
                    <a:pt x="2324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5DE0E6">
                    <a:alpha val="100000"/>
                  </a:srgbClr>
                </a:gs>
                <a:gs pos="100000">
                  <a:srgbClr val="004AAD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33" name="TextBox 5">
              <a:extLst>
                <a:ext uri="{FF2B5EF4-FFF2-40B4-BE49-F238E27FC236}">
                  <a16:creationId xmlns:a16="http://schemas.microsoft.com/office/drawing/2014/main" id="{36D6CFAE-FC96-4B80-1E8F-650C9872C99A}"/>
                </a:ext>
              </a:extLst>
            </p:cNvPr>
            <p:cNvSpPr txBox="1"/>
            <p:nvPr/>
          </p:nvSpPr>
          <p:spPr>
            <a:xfrm>
              <a:off x="0" y="-47625"/>
              <a:ext cx="1754193" cy="644185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426"/>
                </a:lnSpc>
              </a:pPr>
              <a:endParaRPr sz="800"/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421E73B9-871C-0B44-2603-22F5651A56E9}"/>
              </a:ext>
            </a:extLst>
          </p:cNvPr>
          <p:cNvSpPr txBox="1"/>
          <p:nvPr/>
        </p:nvSpPr>
        <p:spPr>
          <a:xfrm>
            <a:off x="6502400" y="5448300"/>
            <a:ext cx="474980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00" b="1" baseline="0" dirty="0" err="1">
                <a:solidFill>
                  <a:schemeClr val="bg1"/>
                </a:solidFill>
                <a:latin typeface="Montserrat"/>
              </a:rPr>
              <a:t>SafeLM</a:t>
            </a:r>
            <a:r>
              <a:rPr lang="en-US" sz="1800" b="1" baseline="0" dirty="0">
                <a:solidFill>
                  <a:schemeClr val="bg1"/>
                </a:solidFill>
                <a:latin typeface="Montserrat"/>
              </a:rPr>
              <a:t> combines advantages of both LMA and ETT while reducing their limitations.</a:t>
            </a:r>
            <a:r>
              <a:rPr sz="1800" b="1" dirty="0">
                <a:solidFill>
                  <a:schemeClr val="bg1"/>
                </a:solidFill>
                <a:latin typeface="Montserrat"/>
                <a:ea typeface="Meiryo"/>
                <a:cs typeface="Meiryo"/>
              </a:rPr>
              <a:t>​</a:t>
            </a:r>
            <a:endParaRPr lang="en-US" b="1" dirty="0">
              <a:solidFill>
                <a:schemeClr val="bg1"/>
              </a:solidFill>
              <a:latin typeface="Montserrat"/>
            </a:endParaRPr>
          </a:p>
          <a:p>
            <a:pPr algn="ctr"/>
            <a:endParaRPr lang="en-US" b="1" dirty="0">
              <a:solidFill>
                <a:schemeClr val="bg1"/>
              </a:solidFill>
              <a:latin typeface="Montserrat"/>
            </a:endParaRPr>
          </a:p>
        </p:txBody>
      </p:sp>
      <p:pic>
        <p:nvPicPr>
          <p:cNvPr id="36" name="Picture 35" descr="A medical device with a screen&#10;&#10;AI-generated content may be incorrect.">
            <a:extLst>
              <a:ext uri="{FF2B5EF4-FFF2-40B4-BE49-F238E27FC236}">
                <a16:creationId xmlns:a16="http://schemas.microsoft.com/office/drawing/2014/main" id="{3CF98699-32EC-2888-0105-63BD0E6D56B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314387" y="841189"/>
            <a:ext cx="11598210" cy="6741458"/>
          </a:xfrm>
          <a:prstGeom prst="rect">
            <a:avLst/>
          </a:prstGeom>
        </p:spPr>
      </p:pic>
      <p:pic>
        <p:nvPicPr>
          <p:cNvPr id="7" name="Picture 6" descr="A close-up of a logo&#10;&#10;AI-generated content may be incorrect.">
            <a:extLst>
              <a:ext uri="{FF2B5EF4-FFF2-40B4-BE49-F238E27FC236}">
                <a16:creationId xmlns:a16="http://schemas.microsoft.com/office/drawing/2014/main" id="{17A6280C-5470-9C07-1334-1A08E5F286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62215" y="104013"/>
            <a:ext cx="2743195" cy="412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0024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6CCD8D-E4E1-252F-09F4-DEEC00BA6B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DC9CE3C-FB40-FBA5-E1B9-C57AF1D130AD}"/>
              </a:ext>
            </a:extLst>
          </p:cNvPr>
          <p:cNvSpPr/>
          <p:nvPr/>
        </p:nvSpPr>
        <p:spPr>
          <a:xfrm flipH="1" flipV="1">
            <a:off x="914" y="4319"/>
            <a:ext cx="4589732" cy="4800600"/>
          </a:xfrm>
          <a:custGeom>
            <a:avLst/>
            <a:gdLst/>
            <a:ahLst/>
            <a:cxnLst/>
            <a:rect l="l" t="t" r="r" b="b"/>
            <a:pathLst>
              <a:path w="6884598" h="7200900">
                <a:moveTo>
                  <a:pt x="6884598" y="7200900"/>
                </a:moveTo>
                <a:lnTo>
                  <a:pt x="0" y="7200900"/>
                </a:lnTo>
                <a:lnTo>
                  <a:pt x="0" y="0"/>
                </a:lnTo>
                <a:lnTo>
                  <a:pt x="6884598" y="0"/>
                </a:lnTo>
                <a:lnTo>
                  <a:pt x="6884598" y="7200900"/>
                </a:lnTo>
                <a:close/>
              </a:path>
            </a:pathLst>
          </a:custGeom>
          <a:blipFill>
            <a:blip r:embed="rId2">
              <a:alphaModFix amt="2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B368D0AE-4A91-447A-E162-0D6C31589367}"/>
              </a:ext>
            </a:extLst>
          </p:cNvPr>
          <p:cNvSpPr txBox="1"/>
          <p:nvPr/>
        </p:nvSpPr>
        <p:spPr>
          <a:xfrm>
            <a:off x="644307" y="509823"/>
            <a:ext cx="9451796" cy="6045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5101"/>
              </a:lnSpc>
            </a:pPr>
            <a:r>
              <a:rPr lang="en-US" sz="3600" b="1">
                <a:solidFill>
                  <a:srgbClr val="4575A6"/>
                </a:solidFill>
                <a:latin typeface="Montserrat Bold"/>
                <a:ea typeface="Meiryo"/>
              </a:rPr>
              <a:t>IMPORTANCE OF OPTIMAL DEPTH</a:t>
            </a:r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EDFCEF13-2E1C-FCF0-0F06-B02EE004DA9C}"/>
              </a:ext>
            </a:extLst>
          </p:cNvPr>
          <p:cNvSpPr/>
          <p:nvPr/>
        </p:nvSpPr>
        <p:spPr>
          <a:xfrm>
            <a:off x="7657075" y="2125980"/>
            <a:ext cx="4589732" cy="4800600"/>
          </a:xfrm>
          <a:custGeom>
            <a:avLst/>
            <a:gdLst/>
            <a:ahLst/>
            <a:cxnLst/>
            <a:rect l="l" t="t" r="r" b="b"/>
            <a:pathLst>
              <a:path w="6884598" h="7200900">
                <a:moveTo>
                  <a:pt x="0" y="0"/>
                </a:moveTo>
                <a:lnTo>
                  <a:pt x="6884599" y="0"/>
                </a:lnTo>
                <a:lnTo>
                  <a:pt x="6884599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36" name="Picture 35" descr="A medical device with a screen&#10;&#10;AI-generated content may be incorrect.">
            <a:extLst>
              <a:ext uri="{FF2B5EF4-FFF2-40B4-BE49-F238E27FC236}">
                <a16:creationId xmlns:a16="http://schemas.microsoft.com/office/drawing/2014/main" id="{7BA465EB-4775-FAD6-73DC-2E63EA4D40D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081305" y="1549400"/>
            <a:ext cx="10226610" cy="5943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F4D882-9E13-6EC4-B7F3-1741E6E37D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" t="3333" b="304"/>
          <a:stretch>
            <a:fillRect/>
          </a:stretch>
        </p:blipFill>
        <p:spPr bwMode="auto">
          <a:xfrm>
            <a:off x="643328" y="1453554"/>
            <a:ext cx="4111220" cy="2352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C78EFA-F5BF-C331-FB08-32D2C2704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11" y="3999273"/>
            <a:ext cx="4115134" cy="235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close up of a human body&#10;&#10;AI-generated content may be incorrect.">
            <a:extLst>
              <a:ext uri="{FF2B5EF4-FFF2-40B4-BE49-F238E27FC236}">
                <a16:creationId xmlns:a16="http://schemas.microsoft.com/office/drawing/2014/main" id="{1EE7EB2A-D2E4-39E1-CE84-88EAE4B34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778" y="1455655"/>
            <a:ext cx="4213869" cy="2357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close up of an ear&#10;&#10;AI-generated content may be incorrect.">
            <a:extLst>
              <a:ext uri="{FF2B5EF4-FFF2-40B4-BE49-F238E27FC236}">
                <a16:creationId xmlns:a16="http://schemas.microsoft.com/office/drawing/2014/main" id="{E903BB0E-6ED2-4697-CFAE-1140A61201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1"/>
          <a:stretch>
            <a:fillRect/>
          </a:stretch>
        </p:blipFill>
        <p:spPr bwMode="auto">
          <a:xfrm>
            <a:off x="4970777" y="3999263"/>
            <a:ext cx="4213870" cy="2355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2">
            <a:extLst>
              <a:ext uri="{FF2B5EF4-FFF2-40B4-BE49-F238E27FC236}">
                <a16:creationId xmlns:a16="http://schemas.microsoft.com/office/drawing/2014/main" id="{5C8A1F65-CF37-D64D-AA68-A3897BA46C02}"/>
              </a:ext>
            </a:extLst>
          </p:cNvPr>
          <p:cNvSpPr txBox="1"/>
          <p:nvPr/>
        </p:nvSpPr>
        <p:spPr>
          <a:xfrm>
            <a:off x="9347526" y="1987500"/>
            <a:ext cx="2528149" cy="249299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22910" indent="-60325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847725" indent="-12192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271905" indent="-18415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695450" indent="-244475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1813560" algn="l" defTabSz="72517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176145" algn="l" defTabSz="72517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2539365" algn="l" defTabSz="72517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2901950" algn="l" defTabSz="72517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r>
              <a:rPr lang="en-MY" sz="1200" b="0" dirty="0">
                <a:solidFill>
                  <a:srgbClr val="4575A6"/>
                </a:solidFill>
                <a:latin typeface="Montserrat"/>
                <a:ea typeface="华文细黑"/>
              </a:rPr>
              <a:t>Ensuring optimal position</a:t>
            </a:r>
          </a:p>
          <a:p>
            <a:r>
              <a:rPr lang="en-MY" sz="1200" b="0" dirty="0">
                <a:solidFill>
                  <a:srgbClr val="4575A6"/>
                </a:solidFill>
                <a:latin typeface="Montserrat"/>
                <a:ea typeface="华文细黑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1200" b="0" dirty="0">
                <a:solidFill>
                  <a:srgbClr val="4575A6"/>
                </a:solidFill>
                <a:latin typeface="Montserrat"/>
                <a:ea typeface="华文细黑"/>
              </a:rPr>
              <a:t>prevents air leak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MY" sz="1200" b="0" dirty="0">
              <a:solidFill>
                <a:srgbClr val="4575A6"/>
              </a:solidFill>
              <a:latin typeface="Montserra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1200" b="0" dirty="0">
                <a:solidFill>
                  <a:srgbClr val="4575A6"/>
                </a:solidFill>
                <a:latin typeface="Montserrat"/>
                <a:ea typeface="华文细黑"/>
              </a:rPr>
              <a:t>reduces gastric regurgitation/aspiration risk</a:t>
            </a:r>
          </a:p>
          <a:p>
            <a:r>
              <a:rPr lang="en-MY" sz="1200" b="0" dirty="0">
                <a:solidFill>
                  <a:srgbClr val="4575A6"/>
                </a:solidFill>
                <a:latin typeface="Montserrat"/>
                <a:ea typeface="华文细黑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1200" b="0" dirty="0">
                <a:solidFill>
                  <a:srgbClr val="4575A6"/>
                </a:solidFill>
                <a:latin typeface="Montserrat"/>
                <a:ea typeface="华文细黑"/>
              </a:rPr>
              <a:t>guides repositioning if required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MY" sz="1200" b="0" dirty="0">
              <a:solidFill>
                <a:srgbClr val="4575A6"/>
              </a:solidFill>
              <a:latin typeface="Montserra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1200" b="0" dirty="0">
                <a:solidFill>
                  <a:srgbClr val="4575A6"/>
                </a:solidFill>
                <a:latin typeface="Montserrat"/>
                <a:ea typeface="华文细黑"/>
              </a:rPr>
              <a:t>gives confidence on expanded uses for an SGA</a:t>
            </a:r>
          </a:p>
        </p:txBody>
      </p:sp>
      <p:pic>
        <p:nvPicPr>
          <p:cNvPr id="10" name="Picture 9" descr="A close-up of a logo&#10;&#10;AI-generated content may be incorrect.">
            <a:extLst>
              <a:ext uri="{FF2B5EF4-FFF2-40B4-BE49-F238E27FC236}">
                <a16:creationId xmlns:a16="http://schemas.microsoft.com/office/drawing/2014/main" id="{69FFE1E5-42F9-3FCB-6514-ADADD2BA668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62215" y="104013"/>
            <a:ext cx="2743195" cy="412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1147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9160CAF-5D3A-7D64-D460-7A2AD26D787C}"/>
              </a:ext>
            </a:extLst>
          </p:cNvPr>
          <p:cNvSpPr/>
          <p:nvPr/>
        </p:nvSpPr>
        <p:spPr>
          <a:xfrm>
            <a:off x="5609165" y="-9171"/>
            <a:ext cx="6582837" cy="3428999"/>
          </a:xfrm>
          <a:prstGeom prst="rect">
            <a:avLst/>
          </a:prstGeom>
          <a:solidFill>
            <a:srgbClr val="FFF4D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7B0D808-1F5D-BC1E-E2C2-990F2058EE6A}"/>
              </a:ext>
            </a:extLst>
          </p:cNvPr>
          <p:cNvSpPr/>
          <p:nvPr/>
        </p:nvSpPr>
        <p:spPr>
          <a:xfrm>
            <a:off x="0" y="0"/>
            <a:ext cx="5621866" cy="3428999"/>
          </a:xfrm>
          <a:prstGeom prst="rect">
            <a:avLst/>
          </a:prstGeom>
          <a:solidFill>
            <a:srgbClr val="FFFCE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8128D8-8635-0A8C-7958-56FFE17DE830}"/>
              </a:ext>
            </a:extLst>
          </p:cNvPr>
          <p:cNvSpPr/>
          <p:nvPr/>
        </p:nvSpPr>
        <p:spPr>
          <a:xfrm>
            <a:off x="-1" y="3429000"/>
            <a:ext cx="5621867" cy="3429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FEC5F2-55E6-F039-49CB-6E69FAFD6F05}"/>
              </a:ext>
            </a:extLst>
          </p:cNvPr>
          <p:cNvSpPr/>
          <p:nvPr/>
        </p:nvSpPr>
        <p:spPr>
          <a:xfrm>
            <a:off x="0" y="3429000"/>
            <a:ext cx="5621866" cy="5842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B4D1DB-882B-5290-3A78-421A53664C7F}"/>
              </a:ext>
            </a:extLst>
          </p:cNvPr>
          <p:cNvSpPr txBox="1"/>
          <p:nvPr/>
        </p:nvSpPr>
        <p:spPr>
          <a:xfrm>
            <a:off x="1032932" y="3490267"/>
            <a:ext cx="4318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Basic SGA Indications</a:t>
            </a:r>
            <a:endParaRPr lang="en-MY" sz="2400" b="1" dirty="0">
              <a:solidFill>
                <a:schemeClr val="bg1"/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69E3AE1-8246-82B3-D691-5CC6FADA30D2}"/>
              </a:ext>
            </a:extLst>
          </p:cNvPr>
          <p:cNvSpPr/>
          <p:nvPr/>
        </p:nvSpPr>
        <p:spPr>
          <a:xfrm>
            <a:off x="5621866" y="3424768"/>
            <a:ext cx="6570133" cy="34332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1AF0676-30E4-C3A1-981D-FDB1AB01B1B1}"/>
              </a:ext>
            </a:extLst>
          </p:cNvPr>
          <p:cNvSpPr/>
          <p:nvPr/>
        </p:nvSpPr>
        <p:spPr>
          <a:xfrm>
            <a:off x="5621867" y="3429000"/>
            <a:ext cx="6570133" cy="5842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DF59E6-F1D4-1107-C7AB-DEFDB219EE00}"/>
              </a:ext>
            </a:extLst>
          </p:cNvPr>
          <p:cNvSpPr txBox="1"/>
          <p:nvPr/>
        </p:nvSpPr>
        <p:spPr>
          <a:xfrm>
            <a:off x="336952" y="4224973"/>
            <a:ext cx="5080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chemeClr val="bg1"/>
                </a:solidFill>
                <a:latin typeface="Aptos" panose="020B0004020202020204" pitchFamily="34" charset="0"/>
              </a:rPr>
              <a:t>Surgery &lt;2h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Aptos" panose="020B0004020202020204" pitchFamily="34" charset="0"/>
              </a:rPr>
              <a:t>Supine position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Aptos" panose="020B0004020202020204" pitchFamily="34" charset="0"/>
              </a:rPr>
              <a:t>Non-laparoscopic surgery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Aptos" panose="020B0004020202020204" pitchFamily="34" charset="0"/>
              </a:rPr>
              <a:t>Non-overweight patients</a:t>
            </a:r>
            <a:endParaRPr lang="en-MY" sz="2000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943AB6-A487-BEC1-76CD-A05237246E9B}"/>
              </a:ext>
            </a:extLst>
          </p:cNvPr>
          <p:cNvSpPr txBox="1"/>
          <p:nvPr/>
        </p:nvSpPr>
        <p:spPr>
          <a:xfrm>
            <a:off x="5892799" y="4224866"/>
            <a:ext cx="617220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5C5858"/>
              </a:buClr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Aptos" panose="020B0004020202020204" pitchFamily="34" charset="0"/>
              </a:rPr>
              <a:t>Surgery &gt;2h or unpredictable duration</a:t>
            </a:r>
          </a:p>
          <a:p>
            <a:pPr marL="285750" indent="-285750">
              <a:buClr>
                <a:srgbClr val="5C5858"/>
              </a:buClr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Aptos" panose="020B0004020202020204" pitchFamily="34" charset="0"/>
              </a:rPr>
              <a:t>Lateral and other positions</a:t>
            </a:r>
          </a:p>
          <a:p>
            <a:pPr marL="285750" indent="-285750">
              <a:buClr>
                <a:srgbClr val="5C5858"/>
              </a:buClr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Aptos" panose="020B0004020202020204" pitchFamily="34" charset="0"/>
              </a:rPr>
              <a:t>Laparoscopic surgery</a:t>
            </a:r>
          </a:p>
          <a:p>
            <a:pPr marL="285750" indent="-285750">
              <a:buClr>
                <a:srgbClr val="5C5858"/>
              </a:buClr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Aptos" panose="020B0004020202020204" pitchFamily="34" charset="0"/>
              </a:rPr>
              <a:t>Overweight patients</a:t>
            </a:r>
            <a:endParaRPr lang="en-MY" sz="2000" b="1" dirty="0">
              <a:solidFill>
                <a:schemeClr val="bg2">
                  <a:lumMod val="50000"/>
                </a:schemeClr>
              </a:solidFill>
              <a:latin typeface="Aptos" panose="020B0004020202020204" pitchFamily="34" charset="0"/>
            </a:endParaRPr>
          </a:p>
          <a:p>
            <a:pPr marL="285750" indent="-285750">
              <a:buClr>
                <a:srgbClr val="5C5858"/>
              </a:buClr>
              <a:buFont typeface="Arial" panose="020B0604020202020204" pitchFamily="34" charset="0"/>
              <a:buChar char="•"/>
            </a:pPr>
            <a:r>
              <a:rPr lang="en-MY" sz="2000" b="1" dirty="0">
                <a:solidFill>
                  <a:schemeClr val="bg2">
                    <a:lumMod val="50000"/>
                  </a:schemeClr>
                </a:solidFill>
                <a:latin typeface="Aptos" panose="020B0004020202020204" pitchFamily="34" charset="0"/>
              </a:rPr>
              <a:t>Tubeless thoracic surgery</a:t>
            </a:r>
          </a:p>
          <a:p>
            <a:pPr marL="285750" indent="-285750">
              <a:buClr>
                <a:srgbClr val="5C5858"/>
              </a:buClr>
              <a:buFont typeface="Arial" panose="020B0604020202020204" pitchFamily="34" charset="0"/>
              <a:buChar char="•"/>
            </a:pPr>
            <a:r>
              <a:rPr lang="en-MY" sz="2000" b="1" dirty="0">
                <a:solidFill>
                  <a:schemeClr val="bg2">
                    <a:lumMod val="50000"/>
                  </a:schemeClr>
                </a:solidFill>
                <a:latin typeface="Aptos" panose="020B0004020202020204" pitchFamily="34" charset="0"/>
              </a:rPr>
              <a:t>Difficult airway</a:t>
            </a:r>
          </a:p>
          <a:p>
            <a:pPr marL="285750" indent="-285750">
              <a:buClr>
                <a:srgbClr val="5C5858"/>
              </a:buClr>
              <a:buFont typeface="Arial" panose="020B0604020202020204" pitchFamily="34" charset="0"/>
              <a:buChar char="•"/>
            </a:pPr>
            <a:r>
              <a:rPr lang="en-MY" sz="2000" b="1" dirty="0">
                <a:solidFill>
                  <a:schemeClr val="bg2">
                    <a:lumMod val="50000"/>
                  </a:schemeClr>
                </a:solidFill>
                <a:latin typeface="Aptos" panose="020B0004020202020204" pitchFamily="34" charset="0"/>
              </a:rPr>
              <a:t>ASA 3 and 4 patients</a:t>
            </a:r>
            <a:endParaRPr lang="en-US" sz="2000" b="1" dirty="0">
              <a:solidFill>
                <a:schemeClr val="bg2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8F11B9C-4903-5A2B-F551-BB1D447C72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598" y="-9171"/>
            <a:ext cx="5164667" cy="342547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C8054D5-8DC5-26D6-B3DC-924C7789FA84}"/>
              </a:ext>
            </a:extLst>
          </p:cNvPr>
          <p:cNvSpPr txBox="1"/>
          <p:nvPr/>
        </p:nvSpPr>
        <p:spPr>
          <a:xfrm>
            <a:off x="7027331" y="3490266"/>
            <a:ext cx="4318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Advanced SGA Indications</a:t>
            </a:r>
            <a:endParaRPr lang="en-MY" sz="2400" b="1" dirty="0">
              <a:solidFill>
                <a:schemeClr val="bg1"/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653335B-69B8-B13E-6960-203FFB5D36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932" y="4235"/>
            <a:ext cx="3420533" cy="342053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46E985A-D643-D550-2689-6A806218A65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58592" y="4074467"/>
            <a:ext cx="1854630" cy="124878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231E8D8-F036-EA21-B894-0179BBC961A3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49737" y="4871522"/>
            <a:ext cx="2605311" cy="1600113"/>
          </a:xfrm>
          <a:prstGeom prst="rect">
            <a:avLst/>
          </a:prstGeom>
        </p:spPr>
      </p:pic>
      <p:pic>
        <p:nvPicPr>
          <p:cNvPr id="3" name="Picture 2" descr="A close-up of a logo&#10;&#10;AI-generated content may be incorrect.">
            <a:extLst>
              <a:ext uri="{FF2B5EF4-FFF2-40B4-BE49-F238E27FC236}">
                <a16:creationId xmlns:a16="http://schemas.microsoft.com/office/drawing/2014/main" id="{20AAB35D-C5B0-8DFD-5BB3-678E2E290D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62215" y="104013"/>
            <a:ext cx="2743195" cy="412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494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BCA9EE-5F44-F67A-4B60-8CC22D2CB1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121F525-6D39-5884-1B5E-2C1FD0F50D56}"/>
              </a:ext>
            </a:extLst>
          </p:cNvPr>
          <p:cNvSpPr/>
          <p:nvPr/>
        </p:nvSpPr>
        <p:spPr>
          <a:xfrm flipH="1" flipV="1">
            <a:off x="-61839" y="-85328"/>
            <a:ext cx="4589732" cy="4800600"/>
          </a:xfrm>
          <a:custGeom>
            <a:avLst/>
            <a:gdLst/>
            <a:ahLst/>
            <a:cxnLst/>
            <a:rect l="l" t="t" r="r" b="b"/>
            <a:pathLst>
              <a:path w="6884598" h="7200900">
                <a:moveTo>
                  <a:pt x="6884598" y="7200900"/>
                </a:moveTo>
                <a:lnTo>
                  <a:pt x="0" y="7200900"/>
                </a:lnTo>
                <a:lnTo>
                  <a:pt x="0" y="0"/>
                </a:lnTo>
                <a:lnTo>
                  <a:pt x="6884598" y="0"/>
                </a:lnTo>
                <a:lnTo>
                  <a:pt x="6884598" y="7200900"/>
                </a:lnTo>
                <a:close/>
              </a:path>
            </a:pathLst>
          </a:custGeom>
          <a:blipFill>
            <a:blip r:embed="rId2">
              <a:alphaModFix amt="2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A2B3E3DF-942C-DAC2-AF2D-0564DC3F12E7}"/>
              </a:ext>
            </a:extLst>
          </p:cNvPr>
          <p:cNvSpPr txBox="1"/>
          <p:nvPr/>
        </p:nvSpPr>
        <p:spPr>
          <a:xfrm>
            <a:off x="710795" y="680152"/>
            <a:ext cx="10473773" cy="5792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5101"/>
              </a:lnSpc>
            </a:pPr>
            <a:r>
              <a:rPr lang="en-US" sz="2800" b="1">
                <a:solidFill>
                  <a:srgbClr val="4575A6"/>
                </a:solidFill>
                <a:latin typeface="Montserrat Bold"/>
                <a:sym typeface="Montserrat Bold"/>
              </a:rPr>
              <a:t>HOW SAFELM CAN ENABLE ADVANCED INDICATIONS</a:t>
            </a:r>
            <a:endParaRPr lang="en-US" sz="2800" b="1">
              <a:solidFill>
                <a:srgbClr val="4575A6"/>
              </a:solidFill>
              <a:latin typeface="Montserrat Bold"/>
              <a:ea typeface="Meiryo"/>
            </a:endParaRPr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FBD5E3A3-6397-EA4C-03F4-AF286C104735}"/>
              </a:ext>
            </a:extLst>
          </p:cNvPr>
          <p:cNvSpPr/>
          <p:nvPr/>
        </p:nvSpPr>
        <p:spPr>
          <a:xfrm>
            <a:off x="7657075" y="2125980"/>
            <a:ext cx="4589732" cy="4800600"/>
          </a:xfrm>
          <a:custGeom>
            <a:avLst/>
            <a:gdLst/>
            <a:ahLst/>
            <a:cxnLst/>
            <a:rect l="l" t="t" r="r" b="b"/>
            <a:pathLst>
              <a:path w="6884598" h="7200900">
                <a:moveTo>
                  <a:pt x="0" y="0"/>
                </a:moveTo>
                <a:lnTo>
                  <a:pt x="6884599" y="0"/>
                </a:lnTo>
                <a:lnTo>
                  <a:pt x="6884599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4EA2C5A-6564-4EA9-A4B3-7E78BB6A051B}"/>
              </a:ext>
            </a:extLst>
          </p:cNvPr>
          <p:cNvGrpSpPr/>
          <p:nvPr/>
        </p:nvGrpSpPr>
        <p:grpSpPr>
          <a:xfrm>
            <a:off x="4798262" y="4871807"/>
            <a:ext cx="5580126" cy="1370422"/>
            <a:chOff x="5661862" y="5278207"/>
            <a:chExt cx="5580126" cy="1370422"/>
          </a:xfrm>
        </p:grpSpPr>
        <p:grpSp>
          <p:nvGrpSpPr>
            <p:cNvPr id="34" name="Group 3">
              <a:extLst>
                <a:ext uri="{FF2B5EF4-FFF2-40B4-BE49-F238E27FC236}">
                  <a16:creationId xmlns:a16="http://schemas.microsoft.com/office/drawing/2014/main" id="{E8F51364-A6EC-4C50-3963-5F750CFE30B2}"/>
                </a:ext>
              </a:extLst>
            </p:cNvPr>
            <p:cNvGrpSpPr/>
            <p:nvPr/>
          </p:nvGrpSpPr>
          <p:grpSpPr>
            <a:xfrm>
              <a:off x="5661862" y="5278207"/>
              <a:ext cx="5580126" cy="1147993"/>
              <a:chOff x="0" y="-47625"/>
              <a:chExt cx="1754193" cy="644185"/>
            </a:xfrm>
          </p:grpSpPr>
          <p:sp>
            <p:nvSpPr>
              <p:cNvPr id="32" name="Freeform 4">
                <a:extLst>
                  <a:ext uri="{FF2B5EF4-FFF2-40B4-BE49-F238E27FC236}">
                    <a16:creationId xmlns:a16="http://schemas.microsoft.com/office/drawing/2014/main" id="{DD545CF4-5355-BA48-6EBB-BAA55978B5CE}"/>
                  </a:ext>
                </a:extLst>
              </p:cNvPr>
              <p:cNvSpPr/>
              <p:nvPr/>
            </p:nvSpPr>
            <p:spPr>
              <a:xfrm>
                <a:off x="0" y="0"/>
                <a:ext cx="1754193" cy="596560"/>
              </a:xfrm>
              <a:custGeom>
                <a:avLst/>
                <a:gdLst/>
                <a:ahLst/>
                <a:cxnLst/>
                <a:rect l="l" t="t" r="r" b="b"/>
                <a:pathLst>
                  <a:path w="1754193" h="596560">
                    <a:moveTo>
                      <a:pt x="23247" y="0"/>
                    </a:moveTo>
                    <a:lnTo>
                      <a:pt x="1730946" y="0"/>
                    </a:lnTo>
                    <a:cubicBezTo>
                      <a:pt x="1743785" y="0"/>
                      <a:pt x="1754193" y="10408"/>
                      <a:pt x="1754193" y="23247"/>
                    </a:cubicBezTo>
                    <a:lnTo>
                      <a:pt x="1754193" y="573312"/>
                    </a:lnTo>
                    <a:cubicBezTo>
                      <a:pt x="1754193" y="586152"/>
                      <a:pt x="1743785" y="596560"/>
                      <a:pt x="1730946" y="596560"/>
                    </a:cubicBezTo>
                    <a:lnTo>
                      <a:pt x="23247" y="596560"/>
                    </a:lnTo>
                    <a:cubicBezTo>
                      <a:pt x="17082" y="596560"/>
                      <a:pt x="11169" y="594110"/>
                      <a:pt x="6809" y="589751"/>
                    </a:cubicBezTo>
                    <a:cubicBezTo>
                      <a:pt x="2449" y="585391"/>
                      <a:pt x="0" y="579478"/>
                      <a:pt x="0" y="573312"/>
                    </a:cubicBezTo>
                    <a:lnTo>
                      <a:pt x="0" y="23247"/>
                    </a:lnTo>
                    <a:cubicBezTo>
                      <a:pt x="0" y="10408"/>
                      <a:pt x="10408" y="0"/>
                      <a:pt x="23247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5DE0E6">
                      <a:alpha val="100000"/>
                    </a:srgbClr>
                  </a:gs>
                  <a:gs pos="100000">
                    <a:srgbClr val="004AAD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id="33" name="TextBox 5">
                <a:extLst>
                  <a:ext uri="{FF2B5EF4-FFF2-40B4-BE49-F238E27FC236}">
                    <a16:creationId xmlns:a16="http://schemas.microsoft.com/office/drawing/2014/main" id="{792BD0FB-6D2F-36B8-226E-6014926BDE3B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754193" cy="64418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ts val="2426"/>
                  </a:lnSpc>
                </a:pPr>
                <a:endParaRPr sz="800"/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817EFB8-79C8-E189-0A34-0D07B6F10FFD}"/>
                </a:ext>
              </a:extLst>
            </p:cNvPr>
            <p:cNvSpPr txBox="1"/>
            <p:nvPr/>
          </p:nvSpPr>
          <p:spPr>
            <a:xfrm>
              <a:off x="5797550" y="5448300"/>
              <a:ext cx="5397500" cy="120032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800" b="1" baseline="0" err="1">
                  <a:solidFill>
                    <a:schemeClr val="bg1"/>
                  </a:solidFill>
                  <a:latin typeface="Montserrat"/>
                </a:rPr>
                <a:t>SafeLM</a:t>
              </a:r>
              <a:r>
                <a:rPr lang="en-US" b="1" dirty="0">
                  <a:solidFill>
                    <a:schemeClr val="bg1"/>
                  </a:solidFill>
                  <a:latin typeface="Montserrat"/>
                </a:rPr>
                <a:t> can now be safely used for more </a:t>
              </a:r>
              <a:r>
                <a:rPr lang="en-US" b="1" err="1">
                  <a:solidFill>
                    <a:schemeClr val="bg1"/>
                  </a:solidFill>
                  <a:latin typeface="Montserrat"/>
                </a:rPr>
                <a:t>comple</a:t>
              </a:r>
              <a:r>
                <a:rPr lang="en-US" b="1">
                  <a:solidFill>
                    <a:schemeClr val="bg1"/>
                  </a:solidFill>
                  <a:latin typeface="Montserrat"/>
                </a:rPr>
                <a:t>x procedures not previously supported by conventional SGAs</a:t>
              </a:r>
              <a:endParaRPr lang="en-US" b="1">
                <a:solidFill>
                  <a:schemeClr val="bg1"/>
                </a:solidFill>
                <a:latin typeface="Montserrat"/>
                <a:ea typeface="Meiryo"/>
              </a:endParaRPr>
            </a:p>
            <a:p>
              <a:pPr algn="ctr"/>
              <a:endParaRPr lang="en-US" b="1" dirty="0">
                <a:solidFill>
                  <a:schemeClr val="bg1"/>
                </a:solidFill>
                <a:latin typeface="Montserrat"/>
              </a:endParaRPr>
            </a:p>
          </p:txBody>
        </p:sp>
      </p:grpSp>
      <p:pic>
        <p:nvPicPr>
          <p:cNvPr id="36" name="Picture 35" descr="A medical device with a screen&#10;&#10;AI-generated content may be incorrect.">
            <a:extLst>
              <a:ext uri="{FF2B5EF4-FFF2-40B4-BE49-F238E27FC236}">
                <a16:creationId xmlns:a16="http://schemas.microsoft.com/office/drawing/2014/main" id="{D32D2551-51EF-3EC2-3B8F-539201547B6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081305" y="1549400"/>
            <a:ext cx="10226610" cy="5943600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4593B3A-ADBD-EC6D-8062-853183EDEE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4595154"/>
              </p:ext>
            </p:extLst>
          </p:nvPr>
        </p:nvGraphicFramePr>
        <p:xfrm>
          <a:off x="1823795" y="1890235"/>
          <a:ext cx="8544410" cy="2829879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4221794">
                  <a:extLst>
                    <a:ext uri="{9D8B030D-6E8A-4147-A177-3AD203B41FA5}">
                      <a16:colId xmlns:a16="http://schemas.microsoft.com/office/drawing/2014/main" val="4266157344"/>
                    </a:ext>
                  </a:extLst>
                </a:gridCol>
                <a:gridCol w="4322616">
                  <a:extLst>
                    <a:ext uri="{9D8B030D-6E8A-4147-A177-3AD203B41FA5}">
                      <a16:colId xmlns:a16="http://schemas.microsoft.com/office/drawing/2014/main" val="2925465056"/>
                    </a:ext>
                  </a:extLst>
                </a:gridCol>
              </a:tblGrid>
              <a:tr h="565975">
                <a:tc>
                  <a:txBody>
                    <a:bodyPr/>
                    <a:lstStyle/>
                    <a:p>
                      <a:pPr rtl="0" fontAlgn="base">
                        <a:lnSpc>
                          <a:spcPts val="1500"/>
                        </a:lnSpc>
                        <a:buNone/>
                      </a:pPr>
                      <a:r>
                        <a:rPr lang="en-US" sz="1800">
                          <a:solidFill>
                            <a:srgbClr val="002060"/>
                          </a:solidFill>
                          <a:effectLst/>
                          <a:latin typeface="Montserrat Bold"/>
                        </a:rPr>
                        <a:t>Limitation</a:t>
                      </a:r>
                      <a:endParaRPr lang="en-US">
                        <a:solidFill>
                          <a:srgbClr val="002060"/>
                        </a:solidFill>
                        <a:effectLst/>
                        <a:latin typeface="Montserrat Bold"/>
                      </a:endParaRPr>
                    </a:p>
                  </a:txBody>
                  <a:tcPr marL="63094" marR="63094" marT="63094" marB="31547" anchor="ctr"/>
                </a:tc>
                <a:tc>
                  <a:txBody>
                    <a:bodyPr/>
                    <a:lstStyle/>
                    <a:p>
                      <a:pPr rtl="0" fontAlgn="base">
                        <a:lnSpc>
                          <a:spcPts val="1500"/>
                        </a:lnSpc>
                        <a:buNone/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Montserrat Bold"/>
                        </a:rPr>
                        <a:t>SafeLM Solution</a:t>
                      </a:r>
                      <a:endParaRPr lang="en-US">
                        <a:solidFill>
                          <a:srgbClr val="002060"/>
                        </a:solidFill>
                        <a:effectLst/>
                        <a:latin typeface="Montserrat Bold"/>
                      </a:endParaRPr>
                    </a:p>
                  </a:txBody>
                  <a:tcPr marL="63094" marR="63094" marT="63094" marB="31547" anchor="ctr"/>
                </a:tc>
                <a:extLst>
                  <a:ext uri="{0D108BD9-81ED-4DB2-BD59-A6C34878D82A}">
                    <a16:rowId xmlns:a16="http://schemas.microsoft.com/office/drawing/2014/main" val="3069189919"/>
                  </a:ext>
                </a:extLst>
              </a:tr>
              <a:tr h="565976">
                <a:tc>
                  <a:txBody>
                    <a:bodyPr/>
                    <a:lstStyle/>
                    <a:p>
                      <a:pPr rtl="0" fontAlgn="base">
                        <a:lnSpc>
                          <a:spcPts val="1500"/>
                        </a:lnSpc>
                        <a:buNone/>
                      </a:pPr>
                      <a:r>
                        <a:rPr lang="en-US" sz="1800">
                          <a:solidFill>
                            <a:srgbClr val="4575A6"/>
                          </a:solidFill>
                          <a:effectLst/>
                          <a:latin typeface="Montserrat"/>
                          <a:ea typeface="Microsoft YaHei"/>
                        </a:rPr>
                        <a:t>Blind insertion</a:t>
                      </a:r>
                      <a:endParaRPr lang="en-US">
                        <a:solidFill>
                          <a:srgbClr val="4575A6"/>
                        </a:solidFill>
                        <a:effectLst/>
                        <a:latin typeface="Montserrat"/>
                        <a:ea typeface="Microsoft YaHei"/>
                      </a:endParaRPr>
                    </a:p>
                  </a:txBody>
                  <a:tcPr marL="63094" marR="63094" marT="63094" marB="31547" anchor="ctr"/>
                </a:tc>
                <a:tc>
                  <a:txBody>
                    <a:bodyPr/>
                    <a:lstStyle/>
                    <a:p>
                      <a:pPr rtl="0" fontAlgn="base">
                        <a:lnSpc>
                          <a:spcPts val="1500"/>
                        </a:lnSpc>
                        <a:buNone/>
                      </a:pPr>
                      <a:r>
                        <a:rPr lang="en-US" sz="1800">
                          <a:solidFill>
                            <a:srgbClr val="4575A6"/>
                          </a:solidFill>
                          <a:effectLst/>
                          <a:latin typeface="Montserrat"/>
                          <a:ea typeface="Microsoft YaHei"/>
                        </a:rPr>
                        <a:t>Real-time video guidance</a:t>
                      </a:r>
                      <a:endParaRPr lang="en-US">
                        <a:solidFill>
                          <a:srgbClr val="4575A6"/>
                        </a:solidFill>
                        <a:effectLst/>
                        <a:latin typeface="Montserrat"/>
                        <a:ea typeface="Microsoft YaHei"/>
                      </a:endParaRPr>
                    </a:p>
                  </a:txBody>
                  <a:tcPr marL="63094" marR="63094" marT="63094" marB="31547" anchor="ctr"/>
                </a:tc>
                <a:extLst>
                  <a:ext uri="{0D108BD9-81ED-4DB2-BD59-A6C34878D82A}">
                    <a16:rowId xmlns:a16="http://schemas.microsoft.com/office/drawing/2014/main" val="963088704"/>
                  </a:ext>
                </a:extLst>
              </a:tr>
              <a:tr h="565976">
                <a:tc>
                  <a:txBody>
                    <a:bodyPr/>
                    <a:lstStyle/>
                    <a:p>
                      <a:pPr rtl="0" fontAlgn="base">
                        <a:lnSpc>
                          <a:spcPts val="1500"/>
                        </a:lnSpc>
                        <a:buNone/>
                      </a:pPr>
                      <a:r>
                        <a:rPr lang="en-US" sz="1800">
                          <a:solidFill>
                            <a:srgbClr val="4575A6"/>
                          </a:solidFill>
                          <a:effectLst/>
                          <a:latin typeface="Montserrat"/>
                          <a:ea typeface="Microsoft YaHei"/>
                        </a:rPr>
                        <a:t>Mask displacement</a:t>
                      </a:r>
                      <a:endParaRPr lang="en-US">
                        <a:solidFill>
                          <a:srgbClr val="4575A6"/>
                        </a:solidFill>
                        <a:effectLst/>
                        <a:latin typeface="Montserrat"/>
                        <a:ea typeface="Microsoft YaHei"/>
                      </a:endParaRPr>
                    </a:p>
                  </a:txBody>
                  <a:tcPr marL="63094" marR="63094" marT="63094" marB="31547" anchor="ctr"/>
                </a:tc>
                <a:tc>
                  <a:txBody>
                    <a:bodyPr/>
                    <a:lstStyle/>
                    <a:p>
                      <a:pPr rtl="0" fontAlgn="base">
                        <a:lnSpc>
                          <a:spcPts val="1500"/>
                        </a:lnSpc>
                        <a:buNone/>
                      </a:pPr>
                      <a:r>
                        <a:rPr lang="en-US" sz="1800">
                          <a:solidFill>
                            <a:srgbClr val="4575A6"/>
                          </a:solidFill>
                          <a:effectLst/>
                          <a:latin typeface="Montserrat"/>
                          <a:ea typeface="Microsoft YaHei"/>
                        </a:rPr>
                        <a:t>Continuous airway monitoring</a:t>
                      </a:r>
                      <a:endParaRPr lang="en-US">
                        <a:solidFill>
                          <a:srgbClr val="4575A6"/>
                        </a:solidFill>
                        <a:effectLst/>
                        <a:latin typeface="Montserrat"/>
                        <a:ea typeface="Microsoft YaHei"/>
                      </a:endParaRPr>
                    </a:p>
                  </a:txBody>
                  <a:tcPr marL="63094" marR="63094" marT="63094" marB="31547" anchor="ctr"/>
                </a:tc>
                <a:extLst>
                  <a:ext uri="{0D108BD9-81ED-4DB2-BD59-A6C34878D82A}">
                    <a16:rowId xmlns:a16="http://schemas.microsoft.com/office/drawing/2014/main" val="3761625870"/>
                  </a:ext>
                </a:extLst>
              </a:tr>
              <a:tr h="565976">
                <a:tc>
                  <a:txBody>
                    <a:bodyPr/>
                    <a:lstStyle/>
                    <a:p>
                      <a:pPr rtl="0" fontAlgn="base">
                        <a:lnSpc>
                          <a:spcPts val="1500"/>
                        </a:lnSpc>
                        <a:buNone/>
                      </a:pPr>
                      <a:r>
                        <a:rPr lang="en-US" sz="1800">
                          <a:solidFill>
                            <a:srgbClr val="4575A6"/>
                          </a:solidFill>
                          <a:effectLst/>
                          <a:latin typeface="Montserrat"/>
                          <a:ea typeface="Microsoft YaHei"/>
                        </a:rPr>
                        <a:t>Poor seal</a:t>
                      </a:r>
                      <a:endParaRPr lang="en-US">
                        <a:solidFill>
                          <a:srgbClr val="4575A6"/>
                        </a:solidFill>
                        <a:effectLst/>
                        <a:latin typeface="Montserrat"/>
                        <a:ea typeface="Microsoft YaHei"/>
                      </a:endParaRPr>
                    </a:p>
                  </a:txBody>
                  <a:tcPr marL="63094" marR="63094" marT="63094" marB="31547" anchor="ctr"/>
                </a:tc>
                <a:tc>
                  <a:txBody>
                    <a:bodyPr/>
                    <a:lstStyle/>
                    <a:p>
                      <a:pPr rtl="0" fontAlgn="base">
                        <a:lnSpc>
                          <a:spcPts val="1500"/>
                        </a:lnSpc>
                        <a:buNone/>
                      </a:pPr>
                      <a:r>
                        <a:rPr lang="en-US" sz="1800">
                          <a:solidFill>
                            <a:srgbClr val="4575A6"/>
                          </a:solidFill>
                          <a:effectLst/>
                          <a:latin typeface="Montserrat"/>
                          <a:ea typeface="Microsoft YaHei"/>
                        </a:rPr>
                        <a:t>High OLP (35-40 cmH</a:t>
                      </a:r>
                      <a:r>
                        <a:rPr lang="en-US" sz="1200">
                          <a:solidFill>
                            <a:srgbClr val="4575A6"/>
                          </a:solidFill>
                          <a:effectLst/>
                          <a:latin typeface="Montserrat"/>
                          <a:ea typeface="Microsoft YaHei"/>
                        </a:rPr>
                        <a:t>2</a:t>
                      </a:r>
                      <a:r>
                        <a:rPr lang="en-US" sz="1800">
                          <a:solidFill>
                            <a:srgbClr val="4575A6"/>
                          </a:solidFill>
                          <a:effectLst/>
                          <a:latin typeface="Montserrat"/>
                          <a:ea typeface="Microsoft YaHei"/>
                        </a:rPr>
                        <a:t>O)</a:t>
                      </a:r>
                      <a:endParaRPr lang="en-US">
                        <a:solidFill>
                          <a:srgbClr val="4575A6"/>
                        </a:solidFill>
                        <a:effectLst/>
                        <a:latin typeface="Montserrat"/>
                        <a:ea typeface="Microsoft YaHei"/>
                      </a:endParaRPr>
                    </a:p>
                  </a:txBody>
                  <a:tcPr marL="63094" marR="63094" marT="63094" marB="31547" anchor="ctr"/>
                </a:tc>
                <a:extLst>
                  <a:ext uri="{0D108BD9-81ED-4DB2-BD59-A6C34878D82A}">
                    <a16:rowId xmlns:a16="http://schemas.microsoft.com/office/drawing/2014/main" val="2680581520"/>
                  </a:ext>
                </a:extLst>
              </a:tr>
              <a:tr h="565976">
                <a:tc>
                  <a:txBody>
                    <a:bodyPr/>
                    <a:lstStyle/>
                    <a:p>
                      <a:pPr rtl="0" fontAlgn="base">
                        <a:lnSpc>
                          <a:spcPts val="1500"/>
                        </a:lnSpc>
                        <a:buNone/>
                      </a:pPr>
                      <a:r>
                        <a:rPr lang="en-US" sz="1800">
                          <a:solidFill>
                            <a:srgbClr val="4575A6"/>
                          </a:solidFill>
                          <a:effectLst/>
                          <a:latin typeface="Montserrat"/>
                          <a:ea typeface="Microsoft YaHei"/>
                        </a:rPr>
                        <a:t>Aspiration risk</a:t>
                      </a:r>
                      <a:endParaRPr lang="en-US">
                        <a:solidFill>
                          <a:srgbClr val="4575A6"/>
                        </a:solidFill>
                        <a:effectLst/>
                        <a:latin typeface="Montserrat"/>
                        <a:ea typeface="Microsoft YaHei"/>
                      </a:endParaRPr>
                    </a:p>
                  </a:txBody>
                  <a:tcPr marL="63094" marR="63094" marT="63094" marB="31547" anchor="ctr"/>
                </a:tc>
                <a:tc>
                  <a:txBody>
                    <a:bodyPr/>
                    <a:lstStyle/>
                    <a:p>
                      <a:pPr rtl="0" fontAlgn="base">
                        <a:lnSpc>
                          <a:spcPts val="1500"/>
                        </a:lnSpc>
                        <a:buNone/>
                      </a:pPr>
                      <a:r>
                        <a:rPr lang="en-US" sz="1800">
                          <a:solidFill>
                            <a:srgbClr val="4575A6"/>
                          </a:solidFill>
                          <a:effectLst/>
                          <a:latin typeface="Montserrat"/>
                          <a:ea typeface="Microsoft YaHei"/>
                        </a:rPr>
                        <a:t>Gastric drainage + visualization</a:t>
                      </a:r>
                      <a:endParaRPr lang="en-US">
                        <a:solidFill>
                          <a:srgbClr val="4575A6"/>
                        </a:solidFill>
                        <a:effectLst/>
                        <a:latin typeface="Montserrat"/>
                        <a:ea typeface="Microsoft YaHei"/>
                      </a:endParaRPr>
                    </a:p>
                  </a:txBody>
                  <a:tcPr marL="63094" marR="63094" marT="63094" marB="31547" anchor="ctr"/>
                </a:tc>
                <a:extLst>
                  <a:ext uri="{0D108BD9-81ED-4DB2-BD59-A6C34878D82A}">
                    <a16:rowId xmlns:a16="http://schemas.microsoft.com/office/drawing/2014/main" val="3224693127"/>
                  </a:ext>
                </a:extLst>
              </a:tr>
            </a:tbl>
          </a:graphicData>
        </a:graphic>
      </p:graphicFrame>
      <p:sp>
        <p:nvSpPr>
          <p:cNvPr id="9" name="TextBox 44">
            <a:extLst>
              <a:ext uri="{FF2B5EF4-FFF2-40B4-BE49-F238E27FC236}">
                <a16:creationId xmlns:a16="http://schemas.microsoft.com/office/drawing/2014/main" id="{55B4E786-621D-0CB4-F9BA-E8F56BE55494}"/>
              </a:ext>
            </a:extLst>
          </p:cNvPr>
          <p:cNvSpPr txBox="1"/>
          <p:nvPr/>
        </p:nvSpPr>
        <p:spPr>
          <a:xfrm>
            <a:off x="710795" y="1259973"/>
            <a:ext cx="6726301" cy="2077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586"/>
              </a:lnSpc>
            </a:pPr>
            <a:r>
              <a:rPr lang="en-US" sz="1400" dirty="0" err="1">
                <a:solidFill>
                  <a:srgbClr val="4575A6"/>
                </a:solidFill>
                <a:latin typeface="Montserrat"/>
                <a:sym typeface="Montserrat"/>
              </a:rPr>
              <a:t>SafeLM</a:t>
            </a:r>
            <a:r>
              <a:rPr lang="en-US" sz="1400" dirty="0">
                <a:solidFill>
                  <a:srgbClr val="4575A6"/>
                </a:solidFill>
                <a:latin typeface="Montserrat"/>
                <a:sym typeface="Montserrat"/>
              </a:rPr>
              <a:t> solves  the main limitations of a conventional  SGA</a:t>
            </a:r>
            <a:endParaRPr lang="en-US" sz="1600" dirty="0">
              <a:ea typeface="Meiryo"/>
            </a:endParaRPr>
          </a:p>
        </p:txBody>
      </p:sp>
      <p:pic>
        <p:nvPicPr>
          <p:cNvPr id="6" name="Picture 5" descr="A close-up of a logo&#10;&#10;AI-generated content may be incorrect.">
            <a:extLst>
              <a:ext uri="{FF2B5EF4-FFF2-40B4-BE49-F238E27FC236}">
                <a16:creationId xmlns:a16="http://schemas.microsoft.com/office/drawing/2014/main" id="{5CAB4643-D1BE-A2A5-0AA1-2B51E03172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62215" y="104013"/>
            <a:ext cx="2743195" cy="412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8667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09F9C2-DDB0-6842-634A-CC5B9B76FC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8E36F15-96F0-3A96-2AF9-0314AFED5D9A}"/>
              </a:ext>
            </a:extLst>
          </p:cNvPr>
          <p:cNvSpPr/>
          <p:nvPr/>
        </p:nvSpPr>
        <p:spPr>
          <a:xfrm flipH="1" flipV="1">
            <a:off x="-61839" y="-85328"/>
            <a:ext cx="4589732" cy="4800600"/>
          </a:xfrm>
          <a:custGeom>
            <a:avLst/>
            <a:gdLst/>
            <a:ahLst/>
            <a:cxnLst/>
            <a:rect l="l" t="t" r="r" b="b"/>
            <a:pathLst>
              <a:path w="6884598" h="7200900">
                <a:moveTo>
                  <a:pt x="6884598" y="7200900"/>
                </a:moveTo>
                <a:lnTo>
                  <a:pt x="0" y="7200900"/>
                </a:lnTo>
                <a:lnTo>
                  <a:pt x="0" y="0"/>
                </a:lnTo>
                <a:lnTo>
                  <a:pt x="6884598" y="0"/>
                </a:lnTo>
                <a:lnTo>
                  <a:pt x="6884598" y="7200900"/>
                </a:lnTo>
                <a:close/>
              </a:path>
            </a:pathLst>
          </a:custGeom>
          <a:blipFill>
            <a:blip r:embed="rId2">
              <a:alphaModFix amt="2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1D7E0ECF-0951-B156-6816-2B8F22FB5DC0}"/>
              </a:ext>
            </a:extLst>
          </p:cNvPr>
          <p:cNvSpPr txBox="1"/>
          <p:nvPr/>
        </p:nvSpPr>
        <p:spPr>
          <a:xfrm>
            <a:off x="710795" y="680152"/>
            <a:ext cx="10473773" cy="5982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5101"/>
              </a:lnSpc>
            </a:pPr>
            <a:r>
              <a:rPr lang="en-US" sz="2800" b="1" dirty="0">
                <a:solidFill>
                  <a:srgbClr val="4575A6"/>
                </a:solidFill>
                <a:latin typeface="Montserrat Bold"/>
                <a:sym typeface="Montserrat Bold"/>
              </a:rPr>
              <a:t>ADVANCED SURGICAL APPLICATIONS</a:t>
            </a:r>
            <a:endParaRPr lang="en-US" sz="2800" b="1" dirty="0">
              <a:solidFill>
                <a:srgbClr val="4575A6"/>
              </a:solidFill>
              <a:latin typeface="Montserrat Bold"/>
            </a:endParaRPr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8C4212E3-CD15-8182-D751-DA61D035F263}"/>
              </a:ext>
            </a:extLst>
          </p:cNvPr>
          <p:cNvSpPr/>
          <p:nvPr/>
        </p:nvSpPr>
        <p:spPr>
          <a:xfrm>
            <a:off x="7657075" y="2125980"/>
            <a:ext cx="4589732" cy="4800600"/>
          </a:xfrm>
          <a:custGeom>
            <a:avLst/>
            <a:gdLst/>
            <a:ahLst/>
            <a:cxnLst/>
            <a:rect l="l" t="t" r="r" b="b"/>
            <a:pathLst>
              <a:path w="6884598" h="7200900">
                <a:moveTo>
                  <a:pt x="0" y="0"/>
                </a:moveTo>
                <a:lnTo>
                  <a:pt x="6884599" y="0"/>
                </a:lnTo>
                <a:lnTo>
                  <a:pt x="6884599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44">
            <a:extLst>
              <a:ext uri="{FF2B5EF4-FFF2-40B4-BE49-F238E27FC236}">
                <a16:creationId xmlns:a16="http://schemas.microsoft.com/office/drawing/2014/main" id="{E0E32952-74C6-E12C-BFD4-5151FFAE6104}"/>
              </a:ext>
            </a:extLst>
          </p:cNvPr>
          <p:cNvSpPr txBox="1"/>
          <p:nvPr/>
        </p:nvSpPr>
        <p:spPr>
          <a:xfrm>
            <a:off x="710795" y="1545723"/>
            <a:ext cx="10231501" cy="43178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5000"/>
              </a:lnSpc>
              <a:spcAft>
                <a:spcPts val="1200"/>
              </a:spcAft>
            </a:pPr>
            <a:r>
              <a:rPr lang="en-US" sz="1800" dirty="0">
                <a:solidFill>
                  <a:srgbClr val="4575A6"/>
                </a:solidFill>
                <a:ea typeface="Meiryo"/>
                <a:sym typeface="Montserrat"/>
              </a:rPr>
              <a:t>SafeLM can support SGA use in situations traditionally managed with ETT:</a:t>
            </a:r>
            <a:endParaRPr lang="en-US" sz="1800" dirty="0">
              <a:solidFill>
                <a:srgbClr val="4575A6"/>
              </a:solidFill>
              <a:ea typeface="Meiryo"/>
            </a:endParaRPr>
          </a:p>
          <a:p>
            <a:pPr marL="285750" indent="-285750">
              <a:lnSpc>
                <a:spcPct val="125000"/>
              </a:lnSpc>
              <a:spcAft>
                <a:spcPts val="1200"/>
              </a:spcAft>
              <a:buFont typeface="Arial,Sans-Serif"/>
              <a:buChar char="•"/>
            </a:pPr>
            <a:r>
              <a:rPr lang="en-US" sz="1800" b="1" dirty="0">
                <a:solidFill>
                  <a:srgbClr val="4575A6"/>
                </a:solidFill>
                <a:ea typeface="Meiryo"/>
                <a:sym typeface="Montserrat"/>
              </a:rPr>
              <a:t>Laparoscopic</a:t>
            </a:r>
            <a:r>
              <a:rPr lang="en-US" sz="1800" dirty="0">
                <a:solidFill>
                  <a:srgbClr val="4575A6"/>
                </a:solidFill>
                <a:ea typeface="Meiryo"/>
                <a:sym typeface="Montserrat"/>
              </a:rPr>
              <a:t> / </a:t>
            </a:r>
            <a:r>
              <a:rPr lang="en-US" sz="1800" b="1" dirty="0">
                <a:solidFill>
                  <a:srgbClr val="4575A6"/>
                </a:solidFill>
                <a:ea typeface="Meiryo"/>
                <a:sym typeface="Montserrat"/>
              </a:rPr>
              <a:t>robotic surgery</a:t>
            </a:r>
            <a:endParaRPr lang="en-US" sz="1800" dirty="0">
              <a:solidFill>
                <a:srgbClr val="4575A6"/>
              </a:solidFill>
              <a:ea typeface="Meiryo"/>
            </a:endParaRPr>
          </a:p>
          <a:p>
            <a:pPr marL="285750" indent="-285750">
              <a:lnSpc>
                <a:spcPct val="125000"/>
              </a:lnSpc>
              <a:spcAft>
                <a:spcPts val="1200"/>
              </a:spcAft>
              <a:buFont typeface="Arial,Sans-Serif"/>
              <a:buChar char="•"/>
            </a:pPr>
            <a:r>
              <a:rPr lang="en-US" sz="1800" dirty="0">
                <a:solidFill>
                  <a:srgbClr val="4575A6"/>
                </a:solidFill>
                <a:ea typeface="Meiryo"/>
                <a:sym typeface="Montserrat"/>
              </a:rPr>
              <a:t>Tubeless thoracic surgery</a:t>
            </a:r>
            <a:endParaRPr lang="en-US" sz="1800" dirty="0">
              <a:solidFill>
                <a:srgbClr val="4575A6"/>
              </a:solidFill>
              <a:ea typeface="Meiryo"/>
            </a:endParaRPr>
          </a:p>
          <a:p>
            <a:pPr marL="285750" indent="-285750">
              <a:lnSpc>
                <a:spcPct val="125000"/>
              </a:lnSpc>
              <a:spcAft>
                <a:spcPts val="1200"/>
              </a:spcAft>
              <a:buFont typeface="Arial,Sans-Serif"/>
              <a:buChar char="•"/>
            </a:pPr>
            <a:r>
              <a:rPr lang="en-US" sz="1800" dirty="0">
                <a:solidFill>
                  <a:srgbClr val="4575A6"/>
                </a:solidFill>
                <a:ea typeface="Meiryo"/>
                <a:sym typeface="Montserrat"/>
              </a:rPr>
              <a:t>Procedures &gt; </a:t>
            </a:r>
            <a:r>
              <a:rPr lang="en-US" sz="1800" b="1" dirty="0">
                <a:solidFill>
                  <a:srgbClr val="4575A6"/>
                </a:solidFill>
                <a:ea typeface="Meiryo"/>
                <a:sym typeface="Montserrat"/>
              </a:rPr>
              <a:t>2 hours</a:t>
            </a:r>
            <a:endParaRPr lang="en-US" sz="1800" dirty="0">
              <a:solidFill>
                <a:srgbClr val="4575A6"/>
              </a:solidFill>
              <a:ea typeface="Meiryo"/>
            </a:endParaRPr>
          </a:p>
          <a:p>
            <a:pPr marL="285750" indent="-285750">
              <a:lnSpc>
                <a:spcPct val="125000"/>
              </a:lnSpc>
              <a:spcAft>
                <a:spcPts val="1200"/>
              </a:spcAft>
              <a:buFont typeface="Arial,Sans-Serif"/>
              <a:buChar char="•"/>
            </a:pPr>
            <a:r>
              <a:rPr lang="en-US" sz="1800" b="1" dirty="0">
                <a:solidFill>
                  <a:srgbClr val="4575A6"/>
                </a:solidFill>
                <a:ea typeface="Meiryo"/>
                <a:sym typeface="Montserrat"/>
              </a:rPr>
              <a:t>Non-supine</a:t>
            </a:r>
            <a:r>
              <a:rPr lang="en-US" sz="1800" dirty="0">
                <a:solidFill>
                  <a:srgbClr val="4575A6"/>
                </a:solidFill>
                <a:ea typeface="Meiryo"/>
                <a:sym typeface="Montserrat"/>
              </a:rPr>
              <a:t> surgery</a:t>
            </a:r>
            <a:endParaRPr lang="en-US" sz="1800" dirty="0">
              <a:solidFill>
                <a:srgbClr val="4575A6"/>
              </a:solidFill>
              <a:ea typeface="Meiryo"/>
            </a:endParaRPr>
          </a:p>
          <a:p>
            <a:pPr marL="565150" lvl="4" indent="-285750">
              <a:lnSpc>
                <a:spcPct val="125000"/>
              </a:lnSpc>
              <a:spcAft>
                <a:spcPts val="1200"/>
              </a:spcAft>
              <a:buFont typeface="Arial,Sans-Serif"/>
              <a:buChar char="•"/>
            </a:pPr>
            <a:r>
              <a:rPr lang="en-US" sz="1800" i="1" dirty="0">
                <a:solidFill>
                  <a:srgbClr val="4575A6"/>
                </a:solidFill>
                <a:ea typeface="Meiryo"/>
                <a:sym typeface="Montserrat"/>
              </a:rPr>
              <a:t>Lateral</a:t>
            </a:r>
            <a:endParaRPr lang="en-US" sz="1800" dirty="0">
              <a:solidFill>
                <a:srgbClr val="4575A6"/>
              </a:solidFill>
              <a:ea typeface="Meiryo"/>
            </a:endParaRPr>
          </a:p>
          <a:p>
            <a:pPr marL="565150" lvl="4" indent="-285750">
              <a:lnSpc>
                <a:spcPct val="125000"/>
              </a:lnSpc>
              <a:spcAft>
                <a:spcPts val="1200"/>
              </a:spcAft>
              <a:buFont typeface="Arial,Sans-Serif"/>
              <a:buChar char="•"/>
            </a:pPr>
            <a:r>
              <a:rPr lang="en-US" sz="1800" i="1" dirty="0">
                <a:solidFill>
                  <a:srgbClr val="4575A6"/>
                </a:solidFill>
                <a:ea typeface="Meiryo"/>
                <a:sym typeface="Montserrat"/>
              </a:rPr>
              <a:t>Trendelenburg</a:t>
            </a:r>
            <a:endParaRPr lang="en-US" sz="1800" dirty="0">
              <a:solidFill>
                <a:srgbClr val="4575A6"/>
              </a:solidFill>
              <a:ea typeface="Meiryo"/>
            </a:endParaRPr>
          </a:p>
          <a:p>
            <a:pPr marL="565150" lvl="4" indent="-285750">
              <a:lnSpc>
                <a:spcPct val="125000"/>
              </a:lnSpc>
              <a:spcAft>
                <a:spcPts val="1200"/>
              </a:spcAft>
              <a:buFont typeface="Arial,Sans-Serif"/>
              <a:buChar char="•"/>
            </a:pPr>
            <a:r>
              <a:rPr lang="en-US" sz="1800" i="1" dirty="0">
                <a:solidFill>
                  <a:srgbClr val="4575A6"/>
                </a:solidFill>
                <a:ea typeface="Meiryo"/>
                <a:sym typeface="Montserrat"/>
              </a:rPr>
              <a:t>Prone</a:t>
            </a:r>
            <a:endParaRPr lang="en-US" sz="1800" dirty="0">
              <a:solidFill>
                <a:srgbClr val="4575A6"/>
              </a:solidFill>
              <a:ea typeface="Meiryo"/>
            </a:endParaRPr>
          </a:p>
          <a:p>
            <a:pPr marL="285750" indent="-285750">
              <a:lnSpc>
                <a:spcPct val="125000"/>
              </a:lnSpc>
              <a:spcAft>
                <a:spcPts val="1200"/>
              </a:spcAft>
              <a:buFont typeface="Arial,Sans-Serif"/>
              <a:buChar char="•"/>
            </a:pPr>
            <a:r>
              <a:rPr lang="en-US" sz="1800" b="1" dirty="0">
                <a:solidFill>
                  <a:srgbClr val="4575A6"/>
                </a:solidFill>
                <a:ea typeface="Meiryo"/>
                <a:sym typeface="Montserrat"/>
              </a:rPr>
              <a:t>Overweight</a:t>
            </a:r>
            <a:r>
              <a:rPr lang="en-US" sz="1800" dirty="0">
                <a:solidFill>
                  <a:srgbClr val="4575A6"/>
                </a:solidFill>
                <a:ea typeface="Meiryo"/>
                <a:sym typeface="Montserrat"/>
              </a:rPr>
              <a:t> patients</a:t>
            </a:r>
            <a:endParaRPr lang="en-US" dirty="0">
              <a:solidFill>
                <a:srgbClr val="4575A6"/>
              </a:solidFill>
            </a:endParaRPr>
          </a:p>
        </p:txBody>
      </p:sp>
      <p:pic>
        <p:nvPicPr>
          <p:cNvPr id="6" name="Picture 5" descr="A group of people in a operating room&#10;&#10;AI-generated content may be incorrect.">
            <a:extLst>
              <a:ext uri="{FF2B5EF4-FFF2-40B4-BE49-F238E27FC236}">
                <a16:creationId xmlns:a16="http://schemas.microsoft.com/office/drawing/2014/main" id="{8ECE4929-71E2-1EA4-11AD-9E20DFBDD4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5109" y="2315433"/>
            <a:ext cx="2560320" cy="3406878"/>
          </a:xfrm>
          <a:prstGeom prst="rect">
            <a:avLst/>
          </a:prstGeom>
        </p:spPr>
      </p:pic>
      <p:pic>
        <p:nvPicPr>
          <p:cNvPr id="8" name="Picture 7" descr="A person lying in a hospital bed with a device&#10;&#10;AI-generated content may be incorrect.">
            <a:extLst>
              <a:ext uri="{FF2B5EF4-FFF2-40B4-BE49-F238E27FC236}">
                <a16:creationId xmlns:a16="http://schemas.microsoft.com/office/drawing/2014/main" id="{DC3739BB-390C-CC62-68CD-4CF303C8AE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53129" y="2324958"/>
            <a:ext cx="2560320" cy="341376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FE129DD-6994-0015-8F79-13C3B68C3473}"/>
              </a:ext>
            </a:extLst>
          </p:cNvPr>
          <p:cNvSpPr txBox="1"/>
          <p:nvPr/>
        </p:nvSpPr>
        <p:spPr>
          <a:xfrm>
            <a:off x="5826918" y="5743575"/>
            <a:ext cx="2743200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dirty="0">
                <a:solidFill>
                  <a:srgbClr val="4575A6"/>
                </a:solidFill>
                <a:latin typeface="Montserrat"/>
                <a:ea typeface="Meiryo"/>
              </a:rPr>
              <a:t>Laparoscopic surgery </a:t>
            </a:r>
            <a:r>
              <a:rPr lang="en-US" sz="1100">
                <a:solidFill>
                  <a:srgbClr val="4575A6"/>
                </a:solidFill>
                <a:latin typeface="Montserrat"/>
                <a:ea typeface="Meiryo"/>
              </a:rPr>
              <a:t>in China</a:t>
            </a:r>
            <a:endParaRPr lang="en-US" sz="1100" dirty="0">
              <a:solidFill>
                <a:srgbClr val="4575A6"/>
              </a:solidFill>
              <a:latin typeface="Montserrat"/>
              <a:ea typeface="Meiryo"/>
            </a:endParaRPr>
          </a:p>
          <a:p>
            <a:r>
              <a:rPr lang="en-US" sz="1100">
                <a:solidFill>
                  <a:srgbClr val="4575A6"/>
                </a:solidFill>
                <a:latin typeface="Montserrat"/>
                <a:ea typeface="Meiryo"/>
              </a:rPr>
              <a:t>2025</a:t>
            </a:r>
            <a:endParaRPr lang="en-US" sz="1100" dirty="0">
              <a:solidFill>
                <a:srgbClr val="4575A6"/>
              </a:solidFill>
              <a:latin typeface="Montserrat"/>
              <a:ea typeface="Meiryo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28CFE0-9BB5-A1DC-2BB7-1B1024C6795F}"/>
              </a:ext>
            </a:extLst>
          </p:cNvPr>
          <p:cNvSpPr txBox="1"/>
          <p:nvPr/>
        </p:nvSpPr>
        <p:spPr>
          <a:xfrm>
            <a:off x="8665367" y="5734050"/>
            <a:ext cx="2743200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>
                <a:solidFill>
                  <a:srgbClr val="4575A6"/>
                </a:solidFill>
                <a:latin typeface="Montserrat"/>
                <a:ea typeface="Meiryo"/>
              </a:rPr>
              <a:t>Lateral position surgery in Malaysia </a:t>
            </a:r>
            <a:r>
              <a:rPr lang="en-US" sz="1100" dirty="0">
                <a:solidFill>
                  <a:srgbClr val="4575A6"/>
                </a:solidFill>
                <a:latin typeface="Montserrat"/>
                <a:ea typeface="Meiryo"/>
              </a:rPr>
              <a:t>2025</a:t>
            </a:r>
            <a:endParaRPr lang="en-US" dirty="0"/>
          </a:p>
        </p:txBody>
      </p:sp>
      <p:pic>
        <p:nvPicPr>
          <p:cNvPr id="5" name="Picture 4" descr="A close-up of a logo&#10;&#10;AI-generated content may be incorrect.">
            <a:extLst>
              <a:ext uri="{FF2B5EF4-FFF2-40B4-BE49-F238E27FC236}">
                <a16:creationId xmlns:a16="http://schemas.microsoft.com/office/drawing/2014/main" id="{4B42F04D-E956-D673-D865-4665BEB19A1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62215" y="104013"/>
            <a:ext cx="2743195" cy="412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374938"/>
      </p:ext>
    </p:extLst>
  </p:cSld>
  <p:clrMapOvr>
    <a:masterClrMapping/>
  </p:clrMapOvr>
</p:sld>
</file>

<file path=ppt/theme/theme1.xml><?xml version="1.0" encoding="utf-8"?>
<a:theme xmlns:a="http://schemas.openxmlformats.org/drawingml/2006/main" name="ShojiVTI">
  <a:themeElements>
    <a:clrScheme name="Shoji">
      <a:dk1>
        <a:sysClr val="windowText" lastClr="000000"/>
      </a:dk1>
      <a:lt1>
        <a:sysClr val="window" lastClr="FFFFFF"/>
      </a:lt1>
      <a:dk2>
        <a:srgbClr val="595460"/>
      </a:dk2>
      <a:lt2>
        <a:srgbClr val="EBEDEB"/>
      </a:lt2>
      <a:accent1>
        <a:srgbClr val="97A7B8"/>
      </a:accent1>
      <a:accent2>
        <a:srgbClr val="A5B592"/>
      </a:accent2>
      <a:accent3>
        <a:srgbClr val="CED228"/>
      </a:accent3>
      <a:accent4>
        <a:srgbClr val="D1C499"/>
      </a:accent4>
      <a:accent5>
        <a:srgbClr val="BDB3B6"/>
      </a:accent5>
      <a:accent6>
        <a:srgbClr val="C5A98D"/>
      </a:accent6>
      <a:hlink>
        <a:srgbClr val="CC9900"/>
      </a:hlink>
      <a:folHlink>
        <a:srgbClr val="96A9A9"/>
      </a:folHlink>
    </a:clrScheme>
    <a:fontScheme name="Custom 7">
      <a:majorFont>
        <a:latin typeface="Meiryo"/>
        <a:ea typeface=""/>
        <a:cs typeface=""/>
      </a:majorFont>
      <a:minorFont>
        <a:latin typeface="Meiryo"/>
        <a:ea typeface=""/>
        <a:cs typeface="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hojiVTI" id="{00D0DDEB-E771-48E5-9E96-0647434F08B1}" vid="{9D22D596-7FD0-4F89-958C-AD79A094911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b42194d-f07a-4fd9-9833-3e2832e048fd" xsi:nil="true"/>
    <lcf76f155ced4ddcb4097134ff3c332f xmlns="f761a5b1-b0ac-49bc-ac00-67c852f19f23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4110D623C3C664B860629D77C21E86D" ma:contentTypeVersion="12" ma:contentTypeDescription="Create a new document." ma:contentTypeScope="" ma:versionID="fd61f26ee0373629b5efde4a1bb237d7">
  <xsd:schema xmlns:xsd="http://www.w3.org/2001/XMLSchema" xmlns:xs="http://www.w3.org/2001/XMLSchema" xmlns:p="http://schemas.microsoft.com/office/2006/metadata/properties" xmlns:ns2="f761a5b1-b0ac-49bc-ac00-67c852f19f23" xmlns:ns3="4b42194d-f07a-4fd9-9833-3e2832e048fd" targetNamespace="http://schemas.microsoft.com/office/2006/metadata/properties" ma:root="true" ma:fieldsID="0ee99b8ad27b06b400701b51fd4d1a71" ns2:_="" ns3:_="">
    <xsd:import namespace="f761a5b1-b0ac-49bc-ac00-67c852f19f23"/>
    <xsd:import namespace="4b42194d-f07a-4fd9-9833-3e2832e048f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BillingMetadata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61a5b1-b0ac-49bc-ac00-67c852f19f2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11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0a29f26b-6340-4fe1-885a-2d228e50f53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42194d-f07a-4fd9-9833-3e2832e048fd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59d468d4-6db1-4462-840c-f99792c565bd}" ma:internalName="TaxCatchAll" ma:showField="CatchAllData" ma:web="4b42194d-f07a-4fd9-9833-3e2832e048f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F36CB81-A037-44A8-88EB-C0C0F17FD4B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7FF477C-132F-44F8-8C56-EBFF95FAF97B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  <ds:schemaRef ds:uri="4b42194d-f07a-4fd9-9833-3e2832e048fd"/>
    <ds:schemaRef ds:uri="f761a5b1-b0ac-49bc-ac00-67c852f19f23"/>
  </ds:schemaRefs>
</ds:datastoreItem>
</file>

<file path=customXml/itemProps3.xml><?xml version="1.0" encoding="utf-8"?>
<ds:datastoreItem xmlns:ds="http://schemas.openxmlformats.org/officeDocument/2006/customXml" ds:itemID="{53AA0157-FB66-4A38-A096-D0124D02BE3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761a5b1-b0ac-49bc-ac00-67c852f19f23"/>
    <ds:schemaRef ds:uri="4b42194d-f07a-4fd9-9833-3e2832e048f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{4EF439E6-DC1B-4EAD-ACF6-89157036AA64}TF2b9189fa-8f70-44c5-a025-8c7b018ae2a95a18b6f7_win32-f1ac09ee8c52</Template>
  <TotalTime>1450</TotalTime>
  <Words>719</Words>
  <Application>Microsoft Office PowerPoint</Application>
  <PresentationFormat>Widescreen</PresentationFormat>
  <Paragraphs>171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7" baseType="lpstr">
      <vt:lpstr>Arial,Sans-Serif</vt:lpstr>
      <vt:lpstr>Meiryo</vt:lpstr>
      <vt:lpstr>微软雅黑</vt:lpstr>
      <vt:lpstr>Aptos</vt:lpstr>
      <vt:lpstr>Arial</vt:lpstr>
      <vt:lpstr>Calibri</vt:lpstr>
      <vt:lpstr>Calibri Light</vt:lpstr>
      <vt:lpstr>Corbel</vt:lpstr>
      <vt:lpstr>Montserrat</vt:lpstr>
      <vt:lpstr>Montserrat Bold</vt:lpstr>
      <vt:lpstr>Wingdings</vt:lpstr>
      <vt:lpstr>ShojiVTI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Tim Hoo</dc:creator>
  <cp:lastModifiedBy>Tee Sabrina</cp:lastModifiedBy>
  <cp:revision>417</cp:revision>
  <dcterms:created xsi:type="dcterms:W3CDTF">2026-03-08T16:22:48Z</dcterms:created>
  <dcterms:modified xsi:type="dcterms:W3CDTF">2026-03-16T09:27:35Z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0x010100B4110D623C3C664B860629D77C21E86D</vt:lpwstr>
  </property>
  <property fmtid="{D5CDD505-2E9C-101B-9397-08002B2CF9AE}" pid="3" name="MediaServiceImageTags">
    <vt:lpwstr/>
  </property>
</Properties>
</file>