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55" r:id="rId5"/>
  </p:sldMasterIdLst>
  <p:notesMasterIdLst>
    <p:notesMasterId r:id="rId24"/>
  </p:notesMasterIdLst>
  <p:sldIdLst>
    <p:sldId id="256" r:id="rId6"/>
    <p:sldId id="257" r:id="rId7"/>
    <p:sldId id="258" r:id="rId8"/>
    <p:sldId id="321" r:id="rId9"/>
    <p:sldId id="259" r:id="rId10"/>
    <p:sldId id="325" r:id="rId11"/>
    <p:sldId id="322" r:id="rId12"/>
    <p:sldId id="261" r:id="rId13"/>
    <p:sldId id="323" r:id="rId14"/>
    <p:sldId id="272" r:id="rId15"/>
    <p:sldId id="328" r:id="rId16"/>
    <p:sldId id="324" r:id="rId17"/>
    <p:sldId id="327" r:id="rId18"/>
    <p:sldId id="263" r:id="rId19"/>
    <p:sldId id="326" r:id="rId20"/>
    <p:sldId id="329" r:id="rId21"/>
    <p:sldId id="267" r:id="rId22"/>
    <p:sldId id="318" r:id="rId23"/>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928" userDrawn="1">
          <p15:clr>
            <a:srgbClr val="A4A3A4"/>
          </p15:clr>
        </p15:guide>
        <p15:guide id="2" pos="221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i niu" initials="w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FC0"/>
    <a:srgbClr val="EFEEEC"/>
    <a:srgbClr val="F5F4F2"/>
    <a:srgbClr val="F1F1F1"/>
    <a:srgbClr val="063D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4479AF-BD2A-5D31-6447-470D7CA6B58A}" v="204" dt="2025-10-13T03:06:45.7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74" autoAdjust="0"/>
  </p:normalViewPr>
  <p:slideViewPr>
    <p:cSldViewPr showGuides="1">
      <p:cViewPr>
        <p:scale>
          <a:sx n="66" d="100"/>
          <a:sy n="66" d="100"/>
        </p:scale>
        <p:origin x="1362" y="36"/>
      </p:cViewPr>
      <p:guideLst>
        <p:guide orient="horz" pos="2928"/>
        <p:guide pos="221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9392356" cy="25806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12277295" y="0"/>
            <a:ext cx="9392356" cy="25806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2025/10/14</a:t>
            </a:fld>
            <a:endParaRPr lang="zh-CN" altLang="en-US"/>
          </a:p>
        </p:txBody>
      </p:sp>
      <p:sp>
        <p:nvSpPr>
          <p:cNvPr id="4" name="幻灯片图像占位符 3"/>
          <p:cNvSpPr>
            <a:spLocks noGrp="1" noRot="1" noChangeAspect="1"/>
          </p:cNvSpPr>
          <p:nvPr>
            <p:ph type="sldImg" idx="2"/>
          </p:nvPr>
        </p:nvSpPr>
        <p:spPr>
          <a:xfrm>
            <a:off x="9294283" y="642938"/>
            <a:ext cx="3086100" cy="1735931"/>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2167467" y="2475309"/>
            <a:ext cx="17339733" cy="2025253"/>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4885432"/>
            <a:ext cx="9392356" cy="25806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12277295" y="4885432"/>
            <a:ext cx="9392356" cy="258068"/>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94813" y="642938"/>
            <a:ext cx="3086100" cy="1736725"/>
          </a:xfrm>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3419106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294813" y="642938"/>
            <a:ext cx="3086100" cy="17367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94813" y="642938"/>
            <a:ext cx="3086100" cy="1736725"/>
          </a:xfrm>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220194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294813" y="642938"/>
            <a:ext cx="3086100" cy="17367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2875" y="768350"/>
            <a:ext cx="6818313" cy="3836988"/>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defTabSz="990600">
              <a:defRPr/>
            </a:pPr>
            <a:fld id="{CA5E8DB0-55DC-4221-A99C-988BCD133BF3}" type="slidenum">
              <a:rPr lang="en-US" altLang="zh-CN">
                <a:solidFill>
                  <a:srgbClr val="000000"/>
                </a:solidFill>
              </a:rPr>
              <a:t>18</a:t>
            </a:fld>
            <a:endParaRPr lang="en-US" altLang="zh-CN">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092344" y="2203081"/>
            <a:ext cx="5908040" cy="514350"/>
          </a:xfrm>
          <a:prstGeom prst="rect">
            <a:avLst/>
          </a:prstGeom>
        </p:spPr>
        <p:txBody>
          <a:bodyPr wrap="square" lIns="0" tIns="0" rIns="0" bIns="0">
            <a:spAutoFit/>
          </a:bodyPr>
          <a:lstStyle>
            <a:lvl1pPr>
              <a:defRPr sz="3450" b="1" i="0">
                <a:solidFill>
                  <a:schemeClr val="tx1"/>
                </a:solidFill>
                <a:latin typeface="微软雅黑" panose="020B0503020204020204" charset="-122"/>
                <a:cs typeface="微软雅黑" panose="020B0503020204020204" charset="-122"/>
              </a:defRPr>
            </a:lvl1pPr>
          </a:lstStyle>
          <a:p>
            <a:endParaRPr/>
          </a:p>
        </p:txBody>
      </p:sp>
      <p:sp>
        <p:nvSpPr>
          <p:cNvPr id="3" name="Holder 3"/>
          <p:cNvSpPr>
            <a:spLocks noGrp="1"/>
          </p:cNvSpPr>
          <p:nvPr>
            <p:ph type="subTitle" idx="4"/>
          </p:nvPr>
        </p:nvSpPr>
        <p:spPr>
          <a:xfrm>
            <a:off x="6452622" y="3515217"/>
            <a:ext cx="4737100" cy="965200"/>
          </a:xfrm>
          <a:prstGeom prst="rect">
            <a:avLst/>
          </a:prstGeom>
        </p:spPr>
        <p:txBody>
          <a:bodyPr wrap="square" lIns="0" tIns="0" rIns="0" bIns="0">
            <a:spAutoFit/>
          </a:bodyPr>
          <a:lstStyle>
            <a:lvl1pPr>
              <a:defRPr sz="1600" b="0" i="0">
                <a:solidFill>
                  <a:srgbClr val="252525"/>
                </a:solidFill>
                <a:latin typeface="微软雅黑" panose="020B0503020204020204" charset="-122"/>
                <a:cs typeface="微软雅黑" panose="020B0503020204020204" charset="-122"/>
              </a:defRPr>
            </a:lvl1pPr>
          </a:lstStyle>
          <a:p>
            <a:endParaRPr/>
          </a:p>
        </p:txBody>
      </p:sp>
      <p:sp>
        <p:nvSpPr>
          <p:cNvPr id="4" name="Holder 4"/>
          <p:cNvSpPr>
            <a:spLocks noGrp="1"/>
          </p:cNvSpPr>
          <p:nvPr>
            <p:ph type="ftr" sz="quarter" idx="5"/>
          </p:nvPr>
        </p:nvSpPr>
        <p:spPr/>
        <p:txBody>
          <a:bodyPr lIns="0" tIns="0" rIns="0" bIns="0"/>
          <a:lstStyle>
            <a:lvl1pPr>
              <a:defRPr sz="1350" b="1" i="0">
                <a:solidFill>
                  <a:schemeClr val="bg1"/>
                </a:solidFill>
                <a:latin typeface="Arial" panose="020B0604020202020204"/>
                <a:cs typeface="Arial" panose="020B0604020202020204"/>
              </a:defRPr>
            </a:lvl1pPr>
          </a:lstStyle>
          <a:p>
            <a:pPr marL="12700">
              <a:lnSpc>
                <a:spcPct val="100000"/>
              </a:lnSpc>
              <a:spcBef>
                <a:spcPts val="170"/>
              </a:spcBef>
            </a:pPr>
            <a:r>
              <a:rPr spc="-30" dirty="0">
                <a:latin typeface="微软雅黑" panose="020B0503020204020204" charset="-122"/>
                <a:cs typeface="微软雅黑" panose="020B0503020204020204" charset="-122"/>
              </a:rPr>
              <a:t>保密资料 不得分发 </a:t>
            </a:r>
            <a:r>
              <a:rPr spc="-10" dirty="0"/>
              <a:t>Confidential</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5"/>
            <a:ext cx="7315200" cy="566740"/>
          </a:xfrm>
          <a:prstGeom prst="rect">
            <a:avLst/>
          </a:prstGeom>
        </p:spPr>
        <p:txBody>
          <a:bodyPr lIns="72545" tIns="36273" rIns="72545" bIns="36273" anchor="b"/>
          <a:lstStyle>
            <a:lvl1pPr algn="l">
              <a:defRPr sz="253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lIns="72545" tIns="36273" rIns="72545" bIns="36273"/>
          <a:lstStyle>
            <a:lvl1pPr marL="0" indent="0">
              <a:buNone/>
              <a:defRPr sz="3865"/>
            </a:lvl1pPr>
            <a:lvl2pPr marL="565785" indent="0">
              <a:buNone/>
              <a:defRPr sz="3465"/>
            </a:lvl2pPr>
            <a:lvl3pPr marL="1130935" indent="0">
              <a:buNone/>
              <a:defRPr sz="2935"/>
            </a:lvl3pPr>
            <a:lvl4pPr marL="1696085" indent="0">
              <a:buNone/>
              <a:defRPr sz="2535"/>
            </a:lvl4pPr>
            <a:lvl5pPr marL="2261235" indent="0">
              <a:buNone/>
              <a:defRPr sz="2535"/>
            </a:lvl5pPr>
            <a:lvl6pPr marL="2827020" indent="0">
              <a:buNone/>
              <a:defRPr sz="2535"/>
            </a:lvl6pPr>
            <a:lvl7pPr marL="3392805" indent="0">
              <a:buNone/>
              <a:defRPr sz="2535"/>
            </a:lvl7pPr>
            <a:lvl8pPr marL="3957320" indent="0">
              <a:buNone/>
              <a:defRPr sz="2535"/>
            </a:lvl8pPr>
            <a:lvl9pPr marL="4523105" indent="0">
              <a:buNone/>
              <a:defRPr sz="2535"/>
            </a:lvl9pPr>
          </a:lstStyle>
          <a:p>
            <a:pPr lvl="0"/>
            <a:endParaRPr lang="zh-CN" altLang="en-US" noProof="0"/>
          </a:p>
        </p:txBody>
      </p:sp>
      <p:sp>
        <p:nvSpPr>
          <p:cNvPr id="4" name="文本占位符 3"/>
          <p:cNvSpPr>
            <a:spLocks noGrp="1"/>
          </p:cNvSpPr>
          <p:nvPr>
            <p:ph type="body" sz="half" idx="2"/>
          </p:nvPr>
        </p:nvSpPr>
        <p:spPr>
          <a:xfrm>
            <a:off x="2389717" y="5367345"/>
            <a:ext cx="7315200" cy="804860"/>
          </a:xfrm>
          <a:prstGeom prst="rect">
            <a:avLst/>
          </a:prstGeom>
        </p:spPr>
        <p:txBody>
          <a:bodyPr lIns="72545" tIns="36273" rIns="72545" bIns="36273"/>
          <a:lstStyle>
            <a:lvl1pPr marL="0" indent="0">
              <a:buNone/>
              <a:defRPr sz="1735"/>
            </a:lvl1pPr>
            <a:lvl2pPr marL="565785" indent="0">
              <a:buNone/>
              <a:defRPr sz="1465"/>
            </a:lvl2pPr>
            <a:lvl3pPr marL="1130935" indent="0">
              <a:buNone/>
              <a:defRPr sz="1335"/>
            </a:lvl3pPr>
            <a:lvl4pPr marL="1696085" indent="0">
              <a:buNone/>
              <a:defRPr sz="1065"/>
            </a:lvl4pPr>
            <a:lvl5pPr marL="2261235" indent="0">
              <a:buNone/>
              <a:defRPr sz="1065"/>
            </a:lvl5pPr>
            <a:lvl6pPr marL="2827020" indent="0">
              <a:buNone/>
              <a:defRPr sz="1065"/>
            </a:lvl6pPr>
            <a:lvl7pPr marL="3392805" indent="0">
              <a:buNone/>
              <a:defRPr sz="1065"/>
            </a:lvl7pPr>
            <a:lvl8pPr marL="3957320" indent="0">
              <a:buNone/>
              <a:defRPr sz="1065"/>
            </a:lvl8pPr>
            <a:lvl9pPr marL="4523105" indent="0">
              <a:buNone/>
              <a:defRPr sz="1065"/>
            </a:lvl9pPr>
          </a:lstStyle>
          <a:p>
            <a:pPr lvl="0"/>
            <a:r>
              <a:rPr lang="zh-CN" altLang="en-US"/>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4895" y="116419"/>
            <a:ext cx="10942228" cy="648607"/>
          </a:xfrm>
          <a:prstGeom prst="rect">
            <a:avLst/>
          </a:prstGeom>
        </p:spPr>
        <p:txBody>
          <a:bodyPr lIns="72545" tIns="36273" rIns="72545" bIns="36273"/>
          <a:lstStyle/>
          <a:p>
            <a:r>
              <a:rPr lang="zh-CN" altLang="en-US"/>
              <a:t>单击此处编辑母版标题样式</a:t>
            </a:r>
          </a:p>
        </p:txBody>
      </p:sp>
      <p:sp>
        <p:nvSpPr>
          <p:cNvPr id="3" name="竖排文字占位符 2"/>
          <p:cNvSpPr>
            <a:spLocks noGrp="1"/>
          </p:cNvSpPr>
          <p:nvPr>
            <p:ph type="body" orient="vert" idx="1"/>
          </p:nvPr>
        </p:nvSpPr>
        <p:spPr>
          <a:xfrm>
            <a:off x="624895" y="981227"/>
            <a:ext cx="10942228" cy="5373309"/>
          </a:xfrm>
          <a:prstGeom prst="rect">
            <a:avLst/>
          </a:prstGeom>
        </p:spPr>
        <p:txBody>
          <a:bodyPr vert="eaVert" lIns="72545" tIns="36273" rIns="72545" bIns="3627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2851" y="115896"/>
            <a:ext cx="2734733" cy="6238875"/>
          </a:xfrm>
          <a:prstGeom prst="rect">
            <a:avLst/>
          </a:prstGeom>
        </p:spPr>
        <p:txBody>
          <a:bodyPr vert="eaVert" lIns="72545" tIns="36273" rIns="72545" bIns="36273"/>
          <a:lstStyle/>
          <a:p>
            <a:r>
              <a:rPr lang="zh-CN" altLang="en-US"/>
              <a:t>单击此处编辑母版标题样式</a:t>
            </a:r>
          </a:p>
        </p:txBody>
      </p:sp>
      <p:sp>
        <p:nvSpPr>
          <p:cNvPr id="3" name="竖排文字占位符 2"/>
          <p:cNvSpPr>
            <a:spLocks noGrp="1"/>
          </p:cNvSpPr>
          <p:nvPr>
            <p:ph type="body" orient="vert" idx="1"/>
          </p:nvPr>
        </p:nvSpPr>
        <p:spPr>
          <a:xfrm>
            <a:off x="624424" y="115896"/>
            <a:ext cx="8005233" cy="6238875"/>
          </a:xfrm>
          <a:prstGeom prst="rect">
            <a:avLst/>
          </a:prstGeom>
        </p:spPr>
        <p:txBody>
          <a:bodyPr vert="eaVert" lIns="72545" tIns="36273" rIns="72545" bIns="3627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b="1" i="0">
                <a:solidFill>
                  <a:schemeClr val="tx1"/>
                </a:solidFill>
                <a:latin typeface="微软雅黑" panose="020B0503020204020204" charset="-122"/>
                <a:cs typeface="微软雅黑" panose="020B0503020204020204" charset="-122"/>
              </a:defRPr>
            </a:lvl1pPr>
          </a:lstStyle>
          <a:p>
            <a:endParaRPr/>
          </a:p>
        </p:txBody>
      </p:sp>
      <p:sp>
        <p:nvSpPr>
          <p:cNvPr id="3" name="Holder 3"/>
          <p:cNvSpPr>
            <a:spLocks noGrp="1"/>
          </p:cNvSpPr>
          <p:nvPr>
            <p:ph type="body" idx="1"/>
          </p:nvPr>
        </p:nvSpPr>
        <p:spPr/>
        <p:txBody>
          <a:bodyPr lIns="0" tIns="0" rIns="0" bIns="0"/>
          <a:lstStyle>
            <a:lvl1pPr>
              <a:defRPr sz="1600" b="0" i="0">
                <a:solidFill>
                  <a:srgbClr val="252525"/>
                </a:solidFill>
                <a:latin typeface="微软雅黑" panose="020B0503020204020204" charset="-122"/>
                <a:cs typeface="微软雅黑" panose="020B0503020204020204" charset="-122"/>
              </a:defRPr>
            </a:lvl1pPr>
          </a:lstStyle>
          <a:p>
            <a:endParaRPr/>
          </a:p>
        </p:txBody>
      </p:sp>
      <p:sp>
        <p:nvSpPr>
          <p:cNvPr id="4" name="Holder 4"/>
          <p:cNvSpPr>
            <a:spLocks noGrp="1"/>
          </p:cNvSpPr>
          <p:nvPr>
            <p:ph type="ftr" sz="quarter" idx="5"/>
          </p:nvPr>
        </p:nvSpPr>
        <p:spPr/>
        <p:txBody>
          <a:bodyPr lIns="0" tIns="0" rIns="0" bIns="0"/>
          <a:lstStyle>
            <a:lvl1pPr>
              <a:defRPr sz="1350" b="1" i="0">
                <a:solidFill>
                  <a:schemeClr val="bg1"/>
                </a:solidFill>
                <a:latin typeface="Arial" panose="020B0604020202020204"/>
                <a:cs typeface="Arial" panose="020B0604020202020204"/>
              </a:defRPr>
            </a:lvl1pPr>
          </a:lstStyle>
          <a:p>
            <a:pPr marL="12700">
              <a:lnSpc>
                <a:spcPct val="100000"/>
              </a:lnSpc>
              <a:spcBef>
                <a:spcPts val="170"/>
              </a:spcBef>
            </a:pPr>
            <a:r>
              <a:rPr spc="-30" dirty="0">
                <a:latin typeface="微软雅黑" panose="020B0503020204020204" charset="-122"/>
                <a:cs typeface="微软雅黑" panose="020B0503020204020204" charset="-122"/>
              </a:rPr>
              <a:t>保密资料 不得分发 </a:t>
            </a:r>
            <a:r>
              <a:rPr spc="-10" dirty="0"/>
              <a:t>Confidential</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b="1" i="0">
                <a:solidFill>
                  <a:schemeClr val="tx1"/>
                </a:solidFill>
                <a:latin typeface="微软雅黑" panose="020B0503020204020204" charset="-122"/>
                <a:cs typeface="微软雅黑" panose="020B0503020204020204" charset="-122"/>
              </a:defRPr>
            </a:lvl1pPr>
          </a:lstStyle>
          <a:p>
            <a:endParaRPr/>
          </a:p>
        </p:txBody>
      </p:sp>
      <p:sp>
        <p:nvSpPr>
          <p:cNvPr id="3" name="Holder 3"/>
          <p:cNvSpPr>
            <a:spLocks noGrp="1"/>
          </p:cNvSpPr>
          <p:nvPr>
            <p:ph sz="half" idx="2"/>
          </p:nvPr>
        </p:nvSpPr>
        <p:spPr>
          <a:xfrm>
            <a:off x="780897" y="1923631"/>
            <a:ext cx="4004310" cy="4211320"/>
          </a:xfrm>
          <a:prstGeom prst="rect">
            <a:avLst/>
          </a:prstGeom>
        </p:spPr>
        <p:txBody>
          <a:bodyPr wrap="square" lIns="0" tIns="0" rIns="0" bIns="0">
            <a:spAutoFit/>
          </a:bodyPr>
          <a:lstStyle>
            <a:lvl1pPr>
              <a:defRPr sz="1800" b="1" i="0">
                <a:solidFill>
                  <a:srgbClr val="001F5F"/>
                </a:solidFill>
                <a:latin typeface="微软雅黑" panose="020B0503020204020204" charset="-122"/>
                <a:cs typeface="微软雅黑" panose="020B0503020204020204" charset="-122"/>
              </a:defRPr>
            </a:lvl1pPr>
          </a:lstStyle>
          <a:p>
            <a:endParaRPr/>
          </a:p>
        </p:txBody>
      </p:sp>
      <p:sp>
        <p:nvSpPr>
          <p:cNvPr id="4" name="Holder 4"/>
          <p:cNvSpPr>
            <a:spLocks noGrp="1"/>
          </p:cNvSpPr>
          <p:nvPr>
            <p:ph sz="half" idx="3"/>
          </p:nvPr>
        </p:nvSpPr>
        <p:spPr>
          <a:xfrm>
            <a:off x="6747840" y="2031149"/>
            <a:ext cx="4396105" cy="3994785"/>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defRPr sz="1350" b="1" i="0">
                <a:solidFill>
                  <a:schemeClr val="bg1"/>
                </a:solidFill>
                <a:latin typeface="Arial" panose="020B0604020202020204"/>
                <a:cs typeface="Arial" panose="020B0604020202020204"/>
              </a:defRPr>
            </a:lvl1pPr>
          </a:lstStyle>
          <a:p>
            <a:pPr marL="12700">
              <a:lnSpc>
                <a:spcPct val="100000"/>
              </a:lnSpc>
              <a:spcBef>
                <a:spcPts val="170"/>
              </a:spcBef>
            </a:pPr>
            <a:r>
              <a:rPr spc="-30" dirty="0">
                <a:latin typeface="微软雅黑" panose="020B0503020204020204" charset="-122"/>
                <a:cs typeface="微软雅黑" panose="020B0503020204020204" charset="-122"/>
              </a:rPr>
              <a:t>保密资料 不得分发 </a:t>
            </a:r>
            <a:r>
              <a:rPr spc="-10" dirty="0"/>
              <a:t>Confidential</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b="1" i="0">
                <a:solidFill>
                  <a:schemeClr val="tx1"/>
                </a:solidFill>
                <a:latin typeface="微软雅黑" panose="020B0503020204020204" charset="-122"/>
                <a:cs typeface="微软雅黑" panose="020B0503020204020204" charset="-122"/>
              </a:defRPr>
            </a:lvl1pPr>
          </a:lstStyle>
          <a:p>
            <a:endParaRPr/>
          </a:p>
        </p:txBody>
      </p:sp>
      <p:sp>
        <p:nvSpPr>
          <p:cNvPr id="3" name="Holder 3"/>
          <p:cNvSpPr>
            <a:spLocks noGrp="1"/>
          </p:cNvSpPr>
          <p:nvPr>
            <p:ph type="ftr" sz="quarter" idx="5"/>
          </p:nvPr>
        </p:nvSpPr>
        <p:spPr/>
        <p:txBody>
          <a:bodyPr lIns="0" tIns="0" rIns="0" bIns="0"/>
          <a:lstStyle>
            <a:lvl1pPr>
              <a:defRPr sz="1350" b="1" i="0">
                <a:solidFill>
                  <a:schemeClr val="bg1"/>
                </a:solidFill>
                <a:latin typeface="Arial" panose="020B0604020202020204"/>
                <a:cs typeface="Arial" panose="020B0604020202020204"/>
              </a:defRPr>
            </a:lvl1pPr>
          </a:lstStyle>
          <a:p>
            <a:pPr marL="12700">
              <a:lnSpc>
                <a:spcPct val="100000"/>
              </a:lnSpc>
              <a:spcBef>
                <a:spcPts val="170"/>
              </a:spcBef>
            </a:pPr>
            <a:r>
              <a:rPr spc="-30" dirty="0">
                <a:latin typeface="微软雅黑" panose="020B0503020204020204" charset="-122"/>
                <a:cs typeface="微软雅黑" panose="020B0503020204020204" charset="-122"/>
              </a:rPr>
              <a:t>保密资料 不得分发 </a:t>
            </a:r>
            <a:r>
              <a:rPr spc="-10" dirty="0"/>
              <a:t>Confidential</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350" b="1" i="0">
                <a:solidFill>
                  <a:schemeClr val="bg1"/>
                </a:solidFill>
                <a:latin typeface="Arial" panose="020B0604020202020204"/>
                <a:cs typeface="Arial" panose="020B0604020202020204"/>
              </a:defRPr>
            </a:lvl1pPr>
          </a:lstStyle>
          <a:p>
            <a:pPr marL="12700">
              <a:lnSpc>
                <a:spcPct val="100000"/>
              </a:lnSpc>
              <a:spcBef>
                <a:spcPts val="170"/>
              </a:spcBef>
            </a:pPr>
            <a:r>
              <a:rPr spc="-30" dirty="0">
                <a:latin typeface="微软雅黑" panose="020B0503020204020204" charset="-122"/>
                <a:cs typeface="微软雅黑" panose="020B0503020204020204" charset="-122"/>
              </a:rPr>
              <a:t>保密资料 不得分发 </a:t>
            </a:r>
            <a:r>
              <a:rPr spc="-10" dirty="0"/>
              <a:t>Confidential</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文本框 1"/>
          <p:cNvSpPr txBox="1"/>
          <p:nvPr userDrawn="1"/>
        </p:nvSpPr>
        <p:spPr>
          <a:xfrm>
            <a:off x="9264352" y="6508184"/>
            <a:ext cx="3744416" cy="297180"/>
          </a:xfrm>
          <a:prstGeom prst="rect">
            <a:avLst/>
          </a:prstGeom>
          <a:noFill/>
        </p:spPr>
        <p:txBody>
          <a:bodyPr wrap="square" rtlCol="0">
            <a:spAutoFit/>
          </a:bodyPr>
          <a:lstStyle/>
          <a:p>
            <a:r>
              <a:rPr lang="zh-CN" altLang="en-US" sz="1335" b="1" dirty="0">
                <a:solidFill>
                  <a:schemeClr val="bg1"/>
                </a:solidFill>
              </a:rPr>
              <a:t>保密资料 不得分发 </a:t>
            </a:r>
            <a:r>
              <a:rPr lang="en-US" altLang="zh-CN" sz="1335" b="1" dirty="0">
                <a:solidFill>
                  <a:schemeClr val="bg1"/>
                </a:solidFill>
              </a:rPr>
              <a:t>Confidential</a:t>
            </a:r>
            <a:endParaRPr lang="zh-CN" altLang="en-US" sz="1335"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文本框 1"/>
          <p:cNvSpPr txBox="1"/>
          <p:nvPr userDrawn="1"/>
        </p:nvSpPr>
        <p:spPr>
          <a:xfrm>
            <a:off x="9264352" y="6508184"/>
            <a:ext cx="3744416" cy="297180"/>
          </a:xfrm>
          <a:prstGeom prst="rect">
            <a:avLst/>
          </a:prstGeom>
          <a:noFill/>
        </p:spPr>
        <p:txBody>
          <a:bodyPr wrap="square" rtlCol="0">
            <a:spAutoFit/>
          </a:bodyPr>
          <a:lstStyle/>
          <a:p>
            <a:r>
              <a:rPr lang="zh-CN" altLang="en-US" sz="1335" b="1" dirty="0">
                <a:solidFill>
                  <a:schemeClr val="bg1"/>
                </a:solidFill>
              </a:rPr>
              <a:t>保密资料 不得分发 </a:t>
            </a:r>
            <a:r>
              <a:rPr lang="en-US" altLang="zh-CN" sz="1335" b="1" dirty="0">
                <a:solidFill>
                  <a:schemeClr val="bg1"/>
                </a:solidFill>
              </a:rPr>
              <a:t>Confidential</a:t>
            </a:r>
            <a:endParaRPr lang="zh-CN" altLang="en-US" sz="1335"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文本框 2"/>
          <p:cNvSpPr txBox="1"/>
          <p:nvPr userDrawn="1"/>
        </p:nvSpPr>
        <p:spPr>
          <a:xfrm>
            <a:off x="9264352" y="6508184"/>
            <a:ext cx="3744416" cy="297180"/>
          </a:xfrm>
          <a:prstGeom prst="rect">
            <a:avLst/>
          </a:prstGeom>
          <a:noFill/>
        </p:spPr>
        <p:txBody>
          <a:bodyPr wrap="square" rtlCol="0">
            <a:spAutoFit/>
          </a:bodyPr>
          <a:lstStyle/>
          <a:p>
            <a:r>
              <a:rPr lang="zh-CN" altLang="en-US" sz="1335" b="1" dirty="0">
                <a:solidFill>
                  <a:schemeClr val="bg1"/>
                </a:solidFill>
              </a:rPr>
              <a:t>保密资料 不得分发 </a:t>
            </a:r>
            <a:r>
              <a:rPr lang="en-US" altLang="zh-CN" sz="1335" b="1" dirty="0">
                <a:solidFill>
                  <a:schemeClr val="bg1"/>
                </a:solidFill>
              </a:rPr>
              <a:t>Confidential</a:t>
            </a:r>
            <a:endParaRPr lang="zh-CN" altLang="en-US" sz="1335"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0" y="0"/>
            <a:ext cx="12192000" cy="6858000"/>
          </a:xfrm>
          <a:prstGeom prst="rect">
            <a:avLst/>
          </a:prstGeom>
        </p:spPr>
      </p:pic>
      <p:sp>
        <p:nvSpPr>
          <p:cNvPr id="17" name="bg object 17"/>
          <p:cNvSpPr/>
          <p:nvPr/>
        </p:nvSpPr>
        <p:spPr>
          <a:xfrm>
            <a:off x="0" y="453681"/>
            <a:ext cx="10782935" cy="438150"/>
          </a:xfrm>
          <a:custGeom>
            <a:avLst/>
            <a:gdLst/>
            <a:ahLst/>
            <a:cxnLst/>
            <a:rect l="l" t="t" r="r" b="b"/>
            <a:pathLst>
              <a:path w="10782935" h="438150">
                <a:moveTo>
                  <a:pt x="10782668" y="0"/>
                </a:moveTo>
                <a:lnTo>
                  <a:pt x="10744568" y="0"/>
                </a:lnTo>
                <a:lnTo>
                  <a:pt x="10744568" y="425450"/>
                </a:lnTo>
                <a:lnTo>
                  <a:pt x="0" y="425450"/>
                </a:lnTo>
                <a:lnTo>
                  <a:pt x="0" y="438150"/>
                </a:lnTo>
                <a:lnTo>
                  <a:pt x="10763618" y="438150"/>
                </a:lnTo>
                <a:lnTo>
                  <a:pt x="10763618" y="431800"/>
                </a:lnTo>
                <a:lnTo>
                  <a:pt x="10782668" y="431800"/>
                </a:lnTo>
                <a:lnTo>
                  <a:pt x="10782668" y="0"/>
                </a:lnTo>
                <a:close/>
              </a:path>
            </a:pathLst>
          </a:custGeom>
          <a:solidFill>
            <a:srgbClr val="A4A4A4"/>
          </a:solidFill>
        </p:spPr>
        <p:txBody>
          <a:bodyPr wrap="square" lIns="0" tIns="0" rIns="0" bIns="0" rtlCol="0"/>
          <a:lstStyle/>
          <a:p>
            <a:endParaRPr/>
          </a:p>
        </p:txBody>
      </p:sp>
      <p:sp>
        <p:nvSpPr>
          <p:cNvPr id="18" name="bg object 18"/>
          <p:cNvSpPr/>
          <p:nvPr/>
        </p:nvSpPr>
        <p:spPr>
          <a:xfrm>
            <a:off x="10849012" y="596569"/>
            <a:ext cx="38100" cy="288925"/>
          </a:xfrm>
          <a:custGeom>
            <a:avLst/>
            <a:gdLst/>
            <a:ahLst/>
            <a:cxnLst/>
            <a:rect l="l" t="t" r="r" b="b"/>
            <a:pathLst>
              <a:path w="38100" h="288925">
                <a:moveTo>
                  <a:pt x="38100" y="288925"/>
                </a:moveTo>
                <a:lnTo>
                  <a:pt x="0" y="288925"/>
                </a:lnTo>
                <a:lnTo>
                  <a:pt x="0" y="0"/>
                </a:lnTo>
                <a:lnTo>
                  <a:pt x="38100" y="0"/>
                </a:lnTo>
                <a:lnTo>
                  <a:pt x="38100" y="288925"/>
                </a:lnTo>
                <a:close/>
              </a:path>
            </a:pathLst>
          </a:custGeom>
          <a:solidFill>
            <a:srgbClr val="00AFEF"/>
          </a:solidFill>
        </p:spPr>
        <p:txBody>
          <a:bodyPr wrap="square" lIns="0" tIns="0" rIns="0" bIns="0" rtlCol="0"/>
          <a:lstStyle/>
          <a:p>
            <a:endParaRPr/>
          </a:p>
        </p:txBody>
      </p:sp>
      <p:sp>
        <p:nvSpPr>
          <p:cNvPr id="19" name="bg object 19"/>
          <p:cNvSpPr/>
          <p:nvPr/>
        </p:nvSpPr>
        <p:spPr>
          <a:xfrm>
            <a:off x="1062227" y="6444996"/>
            <a:ext cx="11130280" cy="413384"/>
          </a:xfrm>
          <a:custGeom>
            <a:avLst/>
            <a:gdLst/>
            <a:ahLst/>
            <a:cxnLst/>
            <a:rect l="l" t="t" r="r" b="b"/>
            <a:pathLst>
              <a:path w="11130280" h="413384">
                <a:moveTo>
                  <a:pt x="0" y="413003"/>
                </a:moveTo>
                <a:lnTo>
                  <a:pt x="11129772" y="413003"/>
                </a:lnTo>
                <a:lnTo>
                  <a:pt x="11129772" y="0"/>
                </a:lnTo>
                <a:lnTo>
                  <a:pt x="0" y="0"/>
                </a:lnTo>
                <a:lnTo>
                  <a:pt x="0" y="413003"/>
                </a:lnTo>
                <a:close/>
              </a:path>
            </a:pathLst>
          </a:custGeom>
          <a:solidFill>
            <a:srgbClr val="006FC0"/>
          </a:solidFill>
        </p:spPr>
        <p:txBody>
          <a:bodyPr wrap="square" lIns="0" tIns="0" rIns="0" bIns="0" rtlCol="0"/>
          <a:lstStyle/>
          <a:p>
            <a:endParaRPr/>
          </a:p>
        </p:txBody>
      </p:sp>
      <p:sp>
        <p:nvSpPr>
          <p:cNvPr id="20" name="bg object 20"/>
          <p:cNvSpPr/>
          <p:nvPr/>
        </p:nvSpPr>
        <p:spPr>
          <a:xfrm>
            <a:off x="0" y="6444996"/>
            <a:ext cx="1062355" cy="413384"/>
          </a:xfrm>
          <a:custGeom>
            <a:avLst/>
            <a:gdLst/>
            <a:ahLst/>
            <a:cxnLst/>
            <a:rect l="l" t="t" r="r" b="b"/>
            <a:pathLst>
              <a:path w="1062355" h="413384">
                <a:moveTo>
                  <a:pt x="0" y="413003"/>
                </a:moveTo>
                <a:lnTo>
                  <a:pt x="0" y="0"/>
                </a:lnTo>
                <a:lnTo>
                  <a:pt x="1062228" y="0"/>
                </a:lnTo>
                <a:lnTo>
                  <a:pt x="1062228" y="413003"/>
                </a:lnTo>
                <a:lnTo>
                  <a:pt x="0" y="413003"/>
                </a:lnTo>
                <a:close/>
              </a:path>
            </a:pathLst>
          </a:custGeom>
          <a:solidFill>
            <a:srgbClr val="2C82F4"/>
          </a:solidFill>
        </p:spPr>
        <p:txBody>
          <a:bodyPr wrap="square" lIns="0" tIns="0" rIns="0" bIns="0" rtlCol="0"/>
          <a:lstStyle/>
          <a:p>
            <a:endParaRPr/>
          </a:p>
        </p:txBody>
      </p:sp>
      <p:sp>
        <p:nvSpPr>
          <p:cNvPr id="21" name="bg object 21"/>
          <p:cNvSpPr/>
          <p:nvPr/>
        </p:nvSpPr>
        <p:spPr>
          <a:xfrm>
            <a:off x="212521" y="124190"/>
            <a:ext cx="453390" cy="654050"/>
          </a:xfrm>
          <a:custGeom>
            <a:avLst/>
            <a:gdLst/>
            <a:ahLst/>
            <a:cxnLst/>
            <a:rect l="l" t="t" r="r" b="b"/>
            <a:pathLst>
              <a:path w="453390" h="654050">
                <a:moveTo>
                  <a:pt x="433412" y="143576"/>
                </a:moveTo>
                <a:lnTo>
                  <a:pt x="258457" y="41265"/>
                </a:lnTo>
                <a:lnTo>
                  <a:pt x="273558" y="17414"/>
                </a:lnTo>
                <a:lnTo>
                  <a:pt x="283998" y="6513"/>
                </a:lnTo>
                <a:lnTo>
                  <a:pt x="297421" y="588"/>
                </a:lnTo>
                <a:lnTo>
                  <a:pt x="312034" y="0"/>
                </a:lnTo>
                <a:lnTo>
                  <a:pt x="326047" y="5108"/>
                </a:lnTo>
                <a:lnTo>
                  <a:pt x="435000" y="68963"/>
                </a:lnTo>
                <a:lnTo>
                  <a:pt x="446280" y="78624"/>
                </a:lnTo>
                <a:lnTo>
                  <a:pt x="452491" y="91458"/>
                </a:lnTo>
                <a:lnTo>
                  <a:pt x="453334" y="105736"/>
                </a:lnTo>
                <a:lnTo>
                  <a:pt x="448513" y="119725"/>
                </a:lnTo>
                <a:lnTo>
                  <a:pt x="433412" y="143576"/>
                </a:lnTo>
                <a:close/>
              </a:path>
              <a:path w="453390" h="654050">
                <a:moveTo>
                  <a:pt x="386486" y="216652"/>
                </a:moveTo>
                <a:lnTo>
                  <a:pt x="212331" y="114341"/>
                </a:lnTo>
                <a:lnTo>
                  <a:pt x="236181" y="75885"/>
                </a:lnTo>
                <a:lnTo>
                  <a:pt x="411137" y="178196"/>
                </a:lnTo>
                <a:lnTo>
                  <a:pt x="386486" y="216652"/>
                </a:lnTo>
                <a:close/>
              </a:path>
              <a:path w="453390" h="654050">
                <a:moveTo>
                  <a:pt x="84289" y="445887"/>
                </a:moveTo>
                <a:lnTo>
                  <a:pt x="26238" y="412041"/>
                </a:lnTo>
                <a:lnTo>
                  <a:pt x="191655" y="148961"/>
                </a:lnTo>
                <a:lnTo>
                  <a:pt x="249707" y="182806"/>
                </a:lnTo>
                <a:lnTo>
                  <a:pt x="84289" y="445887"/>
                </a:lnTo>
                <a:close/>
              </a:path>
              <a:path w="453390" h="654050">
                <a:moveTo>
                  <a:pt x="201193" y="514352"/>
                </a:moveTo>
                <a:lnTo>
                  <a:pt x="142354" y="480507"/>
                </a:lnTo>
                <a:lnTo>
                  <a:pt x="307759" y="217426"/>
                </a:lnTo>
                <a:lnTo>
                  <a:pt x="365810" y="251272"/>
                </a:lnTo>
                <a:lnTo>
                  <a:pt x="201193" y="514352"/>
                </a:lnTo>
                <a:close/>
              </a:path>
              <a:path w="453390" h="654050">
                <a:moveTo>
                  <a:pt x="9506" y="639081"/>
                </a:moveTo>
                <a:lnTo>
                  <a:pt x="3678" y="638489"/>
                </a:lnTo>
                <a:lnTo>
                  <a:pt x="385" y="633715"/>
                </a:lnTo>
                <a:lnTo>
                  <a:pt x="0" y="625122"/>
                </a:lnTo>
                <a:lnTo>
                  <a:pt x="15900" y="494350"/>
                </a:lnTo>
                <a:lnTo>
                  <a:pt x="129628" y="560504"/>
                </a:lnTo>
                <a:lnTo>
                  <a:pt x="17500" y="635129"/>
                </a:lnTo>
                <a:lnTo>
                  <a:pt x="9506" y="639081"/>
                </a:lnTo>
                <a:close/>
              </a:path>
              <a:path w="453390" h="654050">
                <a:moveTo>
                  <a:pt x="445338" y="653583"/>
                </a:moveTo>
                <a:lnTo>
                  <a:pt x="127241" y="653583"/>
                </a:lnTo>
                <a:lnTo>
                  <a:pt x="120078" y="647436"/>
                </a:lnTo>
                <a:lnTo>
                  <a:pt x="120078" y="630507"/>
                </a:lnTo>
                <a:lnTo>
                  <a:pt x="127241" y="623585"/>
                </a:lnTo>
                <a:lnTo>
                  <a:pt x="445338" y="623585"/>
                </a:lnTo>
                <a:lnTo>
                  <a:pt x="452488" y="630507"/>
                </a:lnTo>
                <a:lnTo>
                  <a:pt x="452488" y="647436"/>
                </a:lnTo>
                <a:lnTo>
                  <a:pt x="445338" y="653583"/>
                </a:lnTo>
                <a:close/>
              </a:path>
            </a:pathLst>
          </a:custGeom>
          <a:solidFill>
            <a:srgbClr val="006FC0"/>
          </a:solidFill>
        </p:spPr>
        <p:txBody>
          <a:bodyPr wrap="square" lIns="0" tIns="0" rIns="0" bIns="0" rtlCol="0"/>
          <a:lstStyle/>
          <a:p>
            <a:endParaRPr/>
          </a:p>
        </p:txBody>
      </p:sp>
      <p:sp>
        <p:nvSpPr>
          <p:cNvPr id="2" name="Holder 2"/>
          <p:cNvSpPr>
            <a:spLocks noGrp="1"/>
          </p:cNvSpPr>
          <p:nvPr>
            <p:ph type="title"/>
          </p:nvPr>
        </p:nvSpPr>
        <p:spPr>
          <a:xfrm>
            <a:off x="772833" y="231851"/>
            <a:ext cx="2669540" cy="554355"/>
          </a:xfrm>
          <a:prstGeom prst="rect">
            <a:avLst/>
          </a:prstGeom>
        </p:spPr>
        <p:txBody>
          <a:bodyPr wrap="square" lIns="0" tIns="0" rIns="0" bIns="0">
            <a:spAutoFit/>
          </a:bodyPr>
          <a:lstStyle>
            <a:lvl1pPr>
              <a:defRPr sz="3450" b="1" i="0">
                <a:solidFill>
                  <a:schemeClr val="tx1"/>
                </a:solidFill>
                <a:latin typeface="微软雅黑" panose="020B0503020204020204" charset="-122"/>
                <a:cs typeface="微软雅黑" panose="020B0503020204020204" charset="-122"/>
              </a:defRPr>
            </a:lvl1pPr>
          </a:lstStyle>
          <a:p>
            <a:endParaRPr/>
          </a:p>
        </p:txBody>
      </p:sp>
      <p:sp>
        <p:nvSpPr>
          <p:cNvPr id="3" name="Holder 3"/>
          <p:cNvSpPr>
            <a:spLocks noGrp="1"/>
          </p:cNvSpPr>
          <p:nvPr>
            <p:ph type="body" idx="1"/>
          </p:nvPr>
        </p:nvSpPr>
        <p:spPr>
          <a:xfrm>
            <a:off x="1130935" y="2118868"/>
            <a:ext cx="9926955" cy="3194050"/>
          </a:xfrm>
          <a:prstGeom prst="rect">
            <a:avLst/>
          </a:prstGeom>
        </p:spPr>
        <p:txBody>
          <a:bodyPr wrap="square" lIns="0" tIns="0" rIns="0" bIns="0">
            <a:spAutoFit/>
          </a:bodyPr>
          <a:lstStyle>
            <a:lvl1pPr>
              <a:defRPr sz="1600" b="0" i="0">
                <a:solidFill>
                  <a:srgbClr val="252525"/>
                </a:solidFill>
                <a:latin typeface="微软雅黑" panose="020B0503020204020204" charset="-122"/>
                <a:cs typeface="微软雅黑" panose="020B0503020204020204" charset="-122"/>
              </a:defRPr>
            </a:lvl1pPr>
          </a:lstStyle>
          <a:p>
            <a:endParaRPr/>
          </a:p>
        </p:txBody>
      </p:sp>
      <p:sp>
        <p:nvSpPr>
          <p:cNvPr id="4" name="Holder 4"/>
          <p:cNvSpPr>
            <a:spLocks noGrp="1"/>
          </p:cNvSpPr>
          <p:nvPr>
            <p:ph type="ftr" sz="quarter" idx="5"/>
          </p:nvPr>
        </p:nvSpPr>
        <p:spPr>
          <a:xfrm>
            <a:off x="9343097" y="6526827"/>
            <a:ext cx="2464434" cy="251459"/>
          </a:xfrm>
          <a:prstGeom prst="rect">
            <a:avLst/>
          </a:prstGeom>
        </p:spPr>
        <p:txBody>
          <a:bodyPr wrap="square" lIns="0" tIns="0" rIns="0" bIns="0">
            <a:spAutoFit/>
          </a:bodyPr>
          <a:lstStyle>
            <a:lvl1pPr>
              <a:defRPr sz="1350" b="1" i="0">
                <a:solidFill>
                  <a:schemeClr val="bg1"/>
                </a:solidFill>
                <a:latin typeface="Arial" panose="020B0604020202020204"/>
                <a:cs typeface="Arial" panose="020B0604020202020204"/>
              </a:defRPr>
            </a:lvl1pPr>
          </a:lstStyle>
          <a:p>
            <a:pPr marL="12700">
              <a:lnSpc>
                <a:spcPct val="100000"/>
              </a:lnSpc>
              <a:spcBef>
                <a:spcPts val="170"/>
              </a:spcBef>
            </a:pPr>
            <a:r>
              <a:rPr spc="-30" dirty="0">
                <a:latin typeface="微软雅黑" panose="020B0503020204020204" charset="-122"/>
                <a:cs typeface="微软雅黑" panose="020B0503020204020204" charset="-122"/>
              </a:rPr>
              <a:t>保密资料 不得分发 </a:t>
            </a:r>
            <a:r>
              <a:rPr spc="-10" dirty="0"/>
              <a:t>Confidential</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10/14/2025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61" y="0"/>
            <a:ext cx="12191239" cy="6857572"/>
          </a:xfrm>
          <a:prstGeom prst="rect">
            <a:avLst/>
          </a:prstGeom>
        </p:spPr>
      </p:pic>
      <p:sp>
        <p:nvSpPr>
          <p:cNvPr id="10" name="直接连接符 10"/>
          <p:cNvSpPr>
            <a:spLocks noChangeShapeType="1"/>
          </p:cNvSpPr>
          <p:nvPr userDrawn="1"/>
        </p:nvSpPr>
        <p:spPr bwMode="auto">
          <a:xfrm>
            <a:off x="1" y="885488"/>
            <a:ext cx="10763621" cy="0"/>
          </a:xfrm>
          <a:prstGeom prst="line">
            <a:avLst/>
          </a:prstGeom>
          <a:noFill/>
          <a:ln w="12700" cap="flat" cmpd="sng">
            <a:solidFill>
              <a:srgbClr val="A5A5A5"/>
            </a:solidFill>
            <a:round/>
          </a:ln>
          <a:extLst>
            <a:ext uri="{909E8E84-426E-40DD-AFC4-6F175D3DCCD1}">
              <a14:hiddenFill xmlns:a14="http://schemas.microsoft.com/office/drawing/2010/main">
                <a:noFill/>
              </a14:hiddenFill>
            </a:ext>
          </a:extLst>
        </p:spPr>
        <p:txBody>
          <a:bodyPr lIns="91416" tIns="45708" rIns="91416" bIns="45708"/>
          <a:lstStyle/>
          <a:p>
            <a:endParaRPr lang="zh-CN" altLang="en-US" sz="100"/>
          </a:p>
        </p:txBody>
      </p:sp>
      <p:sp>
        <p:nvSpPr>
          <p:cNvPr id="11" name="直接连接符 11"/>
          <p:cNvSpPr>
            <a:spLocks noChangeShapeType="1"/>
          </p:cNvSpPr>
          <p:nvPr userDrawn="1"/>
        </p:nvSpPr>
        <p:spPr bwMode="auto">
          <a:xfrm flipV="1">
            <a:off x="10763621" y="453688"/>
            <a:ext cx="0" cy="431800"/>
          </a:xfrm>
          <a:prstGeom prst="line">
            <a:avLst/>
          </a:prstGeom>
          <a:noFill/>
          <a:ln w="38100" cap="flat" cmpd="sng">
            <a:solidFill>
              <a:srgbClr val="A5A5A5"/>
            </a:solidFill>
            <a:round/>
          </a:ln>
          <a:extLst>
            <a:ext uri="{909E8E84-426E-40DD-AFC4-6F175D3DCCD1}">
              <a14:hiddenFill xmlns:a14="http://schemas.microsoft.com/office/drawing/2010/main">
                <a:noFill/>
              </a14:hiddenFill>
            </a:ext>
          </a:extLst>
        </p:spPr>
        <p:txBody>
          <a:bodyPr lIns="91416" tIns="45708" rIns="91416" bIns="45708"/>
          <a:lstStyle/>
          <a:p>
            <a:endParaRPr lang="zh-CN" altLang="en-US" sz="100"/>
          </a:p>
        </p:txBody>
      </p:sp>
      <p:sp>
        <p:nvSpPr>
          <p:cNvPr id="12" name="直接连接符 12"/>
          <p:cNvSpPr>
            <a:spLocks noChangeShapeType="1"/>
          </p:cNvSpPr>
          <p:nvPr userDrawn="1"/>
        </p:nvSpPr>
        <p:spPr bwMode="auto">
          <a:xfrm flipV="1">
            <a:off x="10868059" y="596564"/>
            <a:ext cx="0" cy="288925"/>
          </a:xfrm>
          <a:prstGeom prst="line">
            <a:avLst/>
          </a:prstGeom>
          <a:noFill/>
          <a:ln w="38100" cap="flat" cmpd="sng">
            <a:solidFill>
              <a:srgbClr val="00B0F0"/>
            </a:solidFill>
            <a:round/>
          </a:ln>
          <a:extLst>
            <a:ext uri="{909E8E84-426E-40DD-AFC4-6F175D3DCCD1}">
              <a14:hiddenFill xmlns:a14="http://schemas.microsoft.com/office/drawing/2010/main">
                <a:noFill/>
              </a14:hiddenFill>
            </a:ext>
          </a:extLst>
        </p:spPr>
        <p:txBody>
          <a:bodyPr lIns="91416" tIns="45708" rIns="91416" bIns="45708"/>
          <a:lstStyle/>
          <a:p>
            <a:endParaRPr lang="zh-CN" altLang="en-US" sz="100"/>
          </a:p>
        </p:txBody>
      </p:sp>
      <p:sp>
        <p:nvSpPr>
          <p:cNvPr id="18" name="矩形 7"/>
          <p:cNvSpPr>
            <a:spLocks noChangeArrowheads="1"/>
          </p:cNvSpPr>
          <p:nvPr userDrawn="1"/>
        </p:nvSpPr>
        <p:spPr bwMode="auto">
          <a:xfrm>
            <a:off x="0" y="6445251"/>
            <a:ext cx="12192000" cy="419100"/>
          </a:xfrm>
          <a:prstGeom prst="rect">
            <a:avLst/>
          </a:prstGeom>
          <a:solidFill>
            <a:srgbClr val="0070C0"/>
          </a:solidFill>
          <a:ln>
            <a:noFill/>
          </a:ln>
        </p:spPr>
        <p:txBody>
          <a:bodyPr lIns="91440" tIns="45720" rIns="91440" bIns="45720"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9" name="矩形 8"/>
          <p:cNvSpPr>
            <a:spLocks noChangeArrowheads="1"/>
          </p:cNvSpPr>
          <p:nvPr userDrawn="1"/>
        </p:nvSpPr>
        <p:spPr bwMode="auto">
          <a:xfrm>
            <a:off x="0" y="6445251"/>
            <a:ext cx="1062039" cy="419100"/>
          </a:xfrm>
          <a:prstGeom prst="rect">
            <a:avLst/>
          </a:prstGeom>
          <a:solidFill>
            <a:schemeClr val="accent2"/>
          </a:solidFill>
          <a:ln>
            <a:noFill/>
          </a:ln>
        </p:spPr>
        <p:txBody>
          <a:bodyPr lIns="91440" tIns="45720" rIns="91440" bIns="45720"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sp>
        <p:nvSpPr>
          <p:cNvPr id="13" name="Freeform 40"/>
          <p:cNvSpPr>
            <a:spLocks noEditPoints="1"/>
          </p:cNvSpPr>
          <p:nvPr userDrawn="1"/>
        </p:nvSpPr>
        <p:spPr bwMode="auto">
          <a:xfrm>
            <a:off x="210931" y="118532"/>
            <a:ext cx="460447" cy="659245"/>
          </a:xfrm>
          <a:custGeom>
            <a:avLst/>
            <a:gdLst>
              <a:gd name="T0" fmla="*/ 173 w 579"/>
              <a:gd name="T1" fmla="*/ 818 h 857"/>
              <a:gd name="T2" fmla="*/ 551 w 579"/>
              <a:gd name="T3" fmla="*/ 818 h 857"/>
              <a:gd name="T4" fmla="*/ 571 w 579"/>
              <a:gd name="T5" fmla="*/ 838 h 857"/>
              <a:gd name="T6" fmla="*/ 551 w 579"/>
              <a:gd name="T7" fmla="*/ 857 h 857"/>
              <a:gd name="T8" fmla="*/ 173 w 579"/>
              <a:gd name="T9" fmla="*/ 857 h 857"/>
              <a:gd name="T10" fmla="*/ 153 w 579"/>
              <a:gd name="T11" fmla="*/ 838 h 857"/>
              <a:gd name="T12" fmla="*/ 173 w 579"/>
              <a:gd name="T13" fmla="*/ 818 h 857"/>
              <a:gd name="T14" fmla="*/ 181 w 579"/>
              <a:gd name="T15" fmla="*/ 632 h 857"/>
              <a:gd name="T16" fmla="*/ 389 w 579"/>
              <a:gd name="T17" fmla="*/ 290 h 857"/>
              <a:gd name="T18" fmla="*/ 462 w 579"/>
              <a:gd name="T19" fmla="*/ 334 h 857"/>
              <a:gd name="T20" fmla="*/ 255 w 579"/>
              <a:gd name="T21" fmla="*/ 676 h 857"/>
              <a:gd name="T22" fmla="*/ 181 w 579"/>
              <a:gd name="T23" fmla="*/ 632 h 857"/>
              <a:gd name="T24" fmla="*/ 35 w 579"/>
              <a:gd name="T25" fmla="*/ 543 h 857"/>
              <a:gd name="T26" fmla="*/ 243 w 579"/>
              <a:gd name="T27" fmla="*/ 201 h 857"/>
              <a:gd name="T28" fmla="*/ 316 w 579"/>
              <a:gd name="T29" fmla="*/ 245 h 857"/>
              <a:gd name="T30" fmla="*/ 108 w 579"/>
              <a:gd name="T31" fmla="*/ 587 h 857"/>
              <a:gd name="T32" fmla="*/ 35 w 579"/>
              <a:gd name="T33" fmla="*/ 543 h 857"/>
              <a:gd name="T34" fmla="*/ 2 w 579"/>
              <a:gd name="T35" fmla="*/ 820 h 857"/>
              <a:gd name="T36" fmla="*/ 22 w 579"/>
              <a:gd name="T37" fmla="*/ 650 h 857"/>
              <a:gd name="T38" fmla="*/ 165 w 579"/>
              <a:gd name="T39" fmla="*/ 736 h 857"/>
              <a:gd name="T40" fmla="*/ 24 w 579"/>
              <a:gd name="T41" fmla="*/ 833 h 857"/>
              <a:gd name="T42" fmla="*/ 2 w 579"/>
              <a:gd name="T43" fmla="*/ 820 h 857"/>
              <a:gd name="T44" fmla="*/ 299 w 579"/>
              <a:gd name="T45" fmla="*/ 106 h 857"/>
              <a:gd name="T46" fmla="*/ 269 w 579"/>
              <a:gd name="T47" fmla="*/ 156 h 857"/>
              <a:gd name="T48" fmla="*/ 488 w 579"/>
              <a:gd name="T49" fmla="*/ 289 h 857"/>
              <a:gd name="T50" fmla="*/ 519 w 579"/>
              <a:gd name="T51" fmla="*/ 239 h 857"/>
              <a:gd name="T52" fmla="*/ 299 w 579"/>
              <a:gd name="T53" fmla="*/ 106 h 857"/>
              <a:gd name="T54" fmla="*/ 346 w 579"/>
              <a:gd name="T55" fmla="*/ 30 h 857"/>
              <a:gd name="T56" fmla="*/ 412 w 579"/>
              <a:gd name="T57" fmla="*/ 14 h 857"/>
              <a:gd name="T58" fmla="*/ 549 w 579"/>
              <a:gd name="T59" fmla="*/ 97 h 857"/>
              <a:gd name="T60" fmla="*/ 566 w 579"/>
              <a:gd name="T61" fmla="*/ 163 h 857"/>
              <a:gd name="T62" fmla="*/ 547 w 579"/>
              <a:gd name="T63" fmla="*/ 194 h 857"/>
              <a:gd name="T64" fmla="*/ 327 w 579"/>
              <a:gd name="T65" fmla="*/ 61 h 857"/>
              <a:gd name="T66" fmla="*/ 346 w 579"/>
              <a:gd name="T67" fmla="*/ 30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9" h="857">
                <a:moveTo>
                  <a:pt x="173" y="818"/>
                </a:moveTo>
                <a:lnTo>
                  <a:pt x="551" y="818"/>
                </a:lnTo>
                <a:cubicBezTo>
                  <a:pt x="562" y="818"/>
                  <a:pt x="571" y="827"/>
                  <a:pt x="571" y="838"/>
                </a:cubicBezTo>
                <a:cubicBezTo>
                  <a:pt x="571" y="849"/>
                  <a:pt x="562" y="857"/>
                  <a:pt x="551" y="857"/>
                </a:cubicBezTo>
                <a:lnTo>
                  <a:pt x="173" y="857"/>
                </a:lnTo>
                <a:cubicBezTo>
                  <a:pt x="162" y="857"/>
                  <a:pt x="153" y="849"/>
                  <a:pt x="153" y="838"/>
                </a:cubicBezTo>
                <a:cubicBezTo>
                  <a:pt x="153" y="827"/>
                  <a:pt x="162" y="818"/>
                  <a:pt x="173" y="818"/>
                </a:cubicBezTo>
                <a:close/>
                <a:moveTo>
                  <a:pt x="181" y="632"/>
                </a:moveTo>
                <a:lnTo>
                  <a:pt x="389" y="290"/>
                </a:lnTo>
                <a:lnTo>
                  <a:pt x="462" y="334"/>
                </a:lnTo>
                <a:lnTo>
                  <a:pt x="255" y="676"/>
                </a:lnTo>
                <a:lnTo>
                  <a:pt x="181" y="632"/>
                </a:lnTo>
                <a:close/>
                <a:moveTo>
                  <a:pt x="35" y="543"/>
                </a:moveTo>
                <a:lnTo>
                  <a:pt x="243" y="201"/>
                </a:lnTo>
                <a:lnTo>
                  <a:pt x="316" y="245"/>
                </a:lnTo>
                <a:lnTo>
                  <a:pt x="108" y="587"/>
                </a:lnTo>
                <a:lnTo>
                  <a:pt x="35" y="543"/>
                </a:lnTo>
                <a:close/>
                <a:moveTo>
                  <a:pt x="2" y="820"/>
                </a:moveTo>
                <a:lnTo>
                  <a:pt x="22" y="650"/>
                </a:lnTo>
                <a:lnTo>
                  <a:pt x="165" y="736"/>
                </a:lnTo>
                <a:lnTo>
                  <a:pt x="24" y="833"/>
                </a:lnTo>
                <a:cubicBezTo>
                  <a:pt x="9" y="844"/>
                  <a:pt x="0" y="838"/>
                  <a:pt x="2" y="820"/>
                </a:cubicBezTo>
                <a:close/>
                <a:moveTo>
                  <a:pt x="299" y="106"/>
                </a:moveTo>
                <a:lnTo>
                  <a:pt x="269" y="156"/>
                </a:lnTo>
                <a:lnTo>
                  <a:pt x="488" y="289"/>
                </a:lnTo>
                <a:lnTo>
                  <a:pt x="519" y="239"/>
                </a:lnTo>
                <a:lnTo>
                  <a:pt x="299" y="106"/>
                </a:lnTo>
                <a:close/>
                <a:moveTo>
                  <a:pt x="346" y="30"/>
                </a:moveTo>
                <a:cubicBezTo>
                  <a:pt x="360" y="7"/>
                  <a:pt x="390" y="0"/>
                  <a:pt x="412" y="14"/>
                </a:cubicBezTo>
                <a:lnTo>
                  <a:pt x="549" y="97"/>
                </a:lnTo>
                <a:cubicBezTo>
                  <a:pt x="572" y="110"/>
                  <a:pt x="579" y="140"/>
                  <a:pt x="566" y="163"/>
                </a:cubicBezTo>
                <a:lnTo>
                  <a:pt x="547" y="194"/>
                </a:lnTo>
                <a:lnTo>
                  <a:pt x="327" y="61"/>
                </a:lnTo>
                <a:lnTo>
                  <a:pt x="346" y="30"/>
                </a:lnTo>
                <a:close/>
              </a:path>
            </a:pathLst>
          </a:custGeom>
          <a:solidFill>
            <a:srgbClr val="0070C0"/>
          </a:solidFill>
          <a:ln>
            <a:noFill/>
          </a:ln>
        </p:spPr>
        <p:txBody>
          <a:bodyPr lIns="91416" tIns="45708" rIns="91416" bIns="45708"/>
          <a:lstStyle/>
          <a:p>
            <a:endParaRPr lang="zh-CN" altLang="en-US" sz="100"/>
          </a:p>
        </p:txBody>
      </p:sp>
      <p:sp>
        <p:nvSpPr>
          <p:cNvPr id="2" name="文本框 1"/>
          <p:cNvSpPr txBox="1"/>
          <p:nvPr userDrawn="1"/>
        </p:nvSpPr>
        <p:spPr>
          <a:xfrm>
            <a:off x="9264352" y="6508184"/>
            <a:ext cx="3744416" cy="297180"/>
          </a:xfrm>
          <a:prstGeom prst="rect">
            <a:avLst/>
          </a:prstGeom>
          <a:noFill/>
        </p:spPr>
        <p:txBody>
          <a:bodyPr wrap="square" rtlCol="0">
            <a:spAutoFit/>
          </a:bodyPr>
          <a:lstStyle/>
          <a:p>
            <a:r>
              <a:rPr lang="zh-CN" altLang="en-US" sz="1335" b="1" dirty="0">
                <a:solidFill>
                  <a:schemeClr val="bg1"/>
                </a:solidFill>
              </a:rPr>
              <a:t>保密资料 不得分发 </a:t>
            </a:r>
            <a:r>
              <a:rPr lang="en-US" altLang="zh-CN" sz="1335" b="1" dirty="0">
                <a:solidFill>
                  <a:schemeClr val="bg1"/>
                </a:solidFill>
              </a:rPr>
              <a:t>Confidential</a:t>
            </a:r>
            <a:endParaRPr lang="zh-CN" altLang="en-US" sz="1335" b="1"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Lst>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300"/>
                                        <p:tgtEl>
                                          <p:spTgt spid="11"/>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12" grpId="0" bldLvl="0" animBg="1"/>
      <p:bldP spid="13" grpId="0" bldLvl="0" animBg="1"/>
    </p:bldLst>
  </p:timing>
  <p:txStyles>
    <p:titleStyle>
      <a:lvl1pPr algn="l" rtl="0" eaLnBrk="0" fontAlgn="base" hangingPunct="0">
        <a:spcBef>
          <a:spcPct val="0"/>
        </a:spcBef>
        <a:spcAft>
          <a:spcPct val="0"/>
        </a:spcAft>
        <a:defRPr sz="3465" b="1">
          <a:solidFill>
            <a:schemeClr val="tx1"/>
          </a:solidFill>
          <a:latin typeface="+mj-lt"/>
          <a:ea typeface="+mj-ea"/>
          <a:cs typeface="+mj-cs"/>
        </a:defRPr>
      </a:lvl1pPr>
      <a:lvl2pPr algn="l" rtl="0" eaLnBrk="0" fontAlgn="base" hangingPunct="0">
        <a:spcBef>
          <a:spcPct val="0"/>
        </a:spcBef>
        <a:spcAft>
          <a:spcPct val="0"/>
        </a:spcAft>
        <a:defRPr sz="2600" b="1">
          <a:solidFill>
            <a:schemeClr val="tx1"/>
          </a:solidFill>
          <a:latin typeface="Arial" panose="020B0604020202020204" pitchFamily="34" charset="0"/>
          <a:ea typeface="微软雅黑" panose="020B0503020204020204" charset="-122"/>
          <a:cs typeface="宋体" panose="02010600030101010101" pitchFamily="2" charset="-122"/>
        </a:defRPr>
      </a:lvl2pPr>
      <a:lvl3pPr algn="l" rtl="0" eaLnBrk="0" fontAlgn="base" hangingPunct="0">
        <a:spcBef>
          <a:spcPct val="0"/>
        </a:spcBef>
        <a:spcAft>
          <a:spcPct val="0"/>
        </a:spcAft>
        <a:defRPr sz="2600" b="1">
          <a:solidFill>
            <a:schemeClr val="tx1"/>
          </a:solidFill>
          <a:latin typeface="Arial" panose="020B0604020202020204" pitchFamily="34" charset="0"/>
          <a:ea typeface="微软雅黑" panose="020B0503020204020204" charset="-122"/>
          <a:cs typeface="宋体" panose="02010600030101010101" pitchFamily="2" charset="-122"/>
        </a:defRPr>
      </a:lvl3pPr>
      <a:lvl4pPr algn="l" rtl="0" eaLnBrk="0" fontAlgn="base" hangingPunct="0">
        <a:spcBef>
          <a:spcPct val="0"/>
        </a:spcBef>
        <a:spcAft>
          <a:spcPct val="0"/>
        </a:spcAft>
        <a:defRPr sz="2600" b="1">
          <a:solidFill>
            <a:schemeClr val="tx1"/>
          </a:solidFill>
          <a:latin typeface="Arial" panose="020B0604020202020204" pitchFamily="34" charset="0"/>
          <a:ea typeface="微软雅黑" panose="020B0503020204020204" charset="-122"/>
          <a:cs typeface="宋体" panose="02010600030101010101" pitchFamily="2" charset="-122"/>
        </a:defRPr>
      </a:lvl4pPr>
      <a:lvl5pPr algn="l" rtl="0" eaLnBrk="0" fontAlgn="base" hangingPunct="0">
        <a:spcBef>
          <a:spcPct val="0"/>
        </a:spcBef>
        <a:spcAft>
          <a:spcPct val="0"/>
        </a:spcAft>
        <a:defRPr sz="2600" b="1">
          <a:solidFill>
            <a:schemeClr val="tx1"/>
          </a:solidFill>
          <a:latin typeface="Arial" panose="020B0604020202020204" pitchFamily="34" charset="0"/>
          <a:ea typeface="微软雅黑" panose="020B0503020204020204" charset="-122"/>
          <a:cs typeface="宋体" panose="02010600030101010101" pitchFamily="2" charset="-122"/>
        </a:defRPr>
      </a:lvl5pPr>
      <a:lvl6pPr marL="424180" algn="l" rtl="0" fontAlgn="base">
        <a:spcBef>
          <a:spcPct val="0"/>
        </a:spcBef>
        <a:spcAft>
          <a:spcPct val="0"/>
        </a:spcAft>
        <a:defRPr sz="2600" b="1">
          <a:solidFill>
            <a:schemeClr val="tx1"/>
          </a:solidFill>
          <a:latin typeface="Arial" panose="020B0604020202020204" pitchFamily="34" charset="0"/>
          <a:ea typeface="微软雅黑" panose="020B0503020204020204" charset="-122"/>
          <a:cs typeface="宋体" panose="02010600030101010101" pitchFamily="2" charset="-122"/>
        </a:defRPr>
      </a:lvl6pPr>
      <a:lvl7pPr marL="848360" algn="l" rtl="0" fontAlgn="base">
        <a:spcBef>
          <a:spcPct val="0"/>
        </a:spcBef>
        <a:spcAft>
          <a:spcPct val="0"/>
        </a:spcAft>
        <a:defRPr sz="2600" b="1">
          <a:solidFill>
            <a:schemeClr val="tx1"/>
          </a:solidFill>
          <a:latin typeface="Arial" panose="020B0604020202020204" pitchFamily="34" charset="0"/>
          <a:ea typeface="微软雅黑" panose="020B0503020204020204" charset="-122"/>
          <a:cs typeface="宋体" panose="02010600030101010101" pitchFamily="2" charset="-122"/>
        </a:defRPr>
      </a:lvl7pPr>
      <a:lvl8pPr marL="1271905" algn="l" rtl="0" fontAlgn="base">
        <a:spcBef>
          <a:spcPct val="0"/>
        </a:spcBef>
        <a:spcAft>
          <a:spcPct val="0"/>
        </a:spcAft>
        <a:defRPr sz="2600" b="1">
          <a:solidFill>
            <a:schemeClr val="tx1"/>
          </a:solidFill>
          <a:latin typeface="Arial" panose="020B0604020202020204" pitchFamily="34" charset="0"/>
          <a:ea typeface="微软雅黑" panose="020B0503020204020204" charset="-122"/>
          <a:cs typeface="宋体" panose="02010600030101010101" pitchFamily="2" charset="-122"/>
        </a:defRPr>
      </a:lvl8pPr>
      <a:lvl9pPr marL="1696085" algn="l" rtl="0" fontAlgn="base">
        <a:spcBef>
          <a:spcPct val="0"/>
        </a:spcBef>
        <a:spcAft>
          <a:spcPct val="0"/>
        </a:spcAft>
        <a:defRPr sz="2600" b="1">
          <a:solidFill>
            <a:schemeClr val="tx1"/>
          </a:solidFill>
          <a:latin typeface="Arial" panose="020B0604020202020204" pitchFamily="34" charset="0"/>
          <a:ea typeface="微软雅黑" panose="020B0503020204020204" charset="-122"/>
          <a:cs typeface="宋体" panose="02010600030101010101" pitchFamily="2" charset="-122"/>
        </a:defRPr>
      </a:lvl9pPr>
    </p:titleStyle>
    <p:bodyStyle>
      <a:lvl1pPr marL="223520" indent="-223520" algn="l" rtl="0" eaLnBrk="0" fontAlgn="ctr" hangingPunct="0">
        <a:lnSpc>
          <a:spcPct val="120000"/>
        </a:lnSpc>
        <a:spcBef>
          <a:spcPts val="130"/>
        </a:spcBef>
        <a:spcAft>
          <a:spcPct val="0"/>
        </a:spcAft>
        <a:buClr>
          <a:schemeClr val="accent1"/>
        </a:buClr>
        <a:buSzPct val="60000"/>
        <a:buFont typeface="Wingdings" panose="05000000000000000000" pitchFamily="2" charset="2"/>
        <a:buChar char="l"/>
        <a:defRPr sz="2535" b="1">
          <a:solidFill>
            <a:schemeClr val="tx1"/>
          </a:solidFill>
          <a:latin typeface="+mn-lt"/>
          <a:ea typeface="+mn-ea"/>
          <a:cs typeface="+mn-cs"/>
        </a:defRPr>
      </a:lvl1pPr>
      <a:lvl2pPr marL="668020" indent="-223520" algn="l" rtl="0" eaLnBrk="0" fontAlgn="ctr" hangingPunct="0">
        <a:lnSpc>
          <a:spcPct val="120000"/>
        </a:lnSpc>
        <a:spcBef>
          <a:spcPts val="130"/>
        </a:spcBef>
        <a:spcAft>
          <a:spcPct val="0"/>
        </a:spcAft>
        <a:buClr>
          <a:schemeClr val="accent1"/>
        </a:buClr>
        <a:buSzPct val="60000"/>
        <a:buFont typeface="Wingdings" panose="05000000000000000000" pitchFamily="2" charset="2"/>
        <a:buChar char="l"/>
        <a:defRPr>
          <a:solidFill>
            <a:schemeClr val="tx1"/>
          </a:solidFill>
          <a:latin typeface="+mn-lt"/>
          <a:ea typeface="+mn-ea"/>
          <a:cs typeface="+mn-cs"/>
        </a:defRPr>
      </a:lvl2pPr>
      <a:lvl3pPr marL="1106805" indent="-215265" algn="l" rtl="0" eaLnBrk="0" fontAlgn="ctr" hangingPunct="0">
        <a:lnSpc>
          <a:spcPct val="120000"/>
        </a:lnSpc>
        <a:spcBef>
          <a:spcPts val="130"/>
        </a:spcBef>
        <a:spcAft>
          <a:spcPct val="0"/>
        </a:spcAft>
        <a:buClr>
          <a:schemeClr val="accent1"/>
        </a:buClr>
        <a:buSzPct val="60000"/>
        <a:buFont typeface="Wingdings" panose="05000000000000000000" pitchFamily="2" charset="2"/>
        <a:buChar char="l"/>
        <a:defRPr sz="1865">
          <a:solidFill>
            <a:schemeClr val="tx1"/>
          </a:solidFill>
          <a:latin typeface="+mn-lt"/>
          <a:ea typeface="+mn-ea"/>
          <a:cs typeface="+mn-cs"/>
        </a:defRPr>
      </a:lvl3pPr>
      <a:lvl4pPr marL="1551940" indent="-223520" algn="l" rtl="0" eaLnBrk="0" fontAlgn="ctr" hangingPunct="0">
        <a:lnSpc>
          <a:spcPct val="120000"/>
        </a:lnSpc>
        <a:spcBef>
          <a:spcPts val="130"/>
        </a:spcBef>
        <a:spcAft>
          <a:spcPct val="0"/>
        </a:spcAft>
        <a:buClr>
          <a:schemeClr val="accent1"/>
        </a:buClr>
        <a:buSzPct val="60000"/>
        <a:buFont typeface="Wingdings" panose="05000000000000000000" pitchFamily="2" charset="2"/>
        <a:buChar char="l"/>
        <a:defRPr sz="1735">
          <a:solidFill>
            <a:schemeClr val="tx1"/>
          </a:solidFill>
          <a:latin typeface="+mn-lt"/>
          <a:ea typeface="+mn-ea"/>
          <a:cs typeface="+mn-cs"/>
        </a:defRPr>
      </a:lvl4pPr>
      <a:lvl5pPr marL="2001520" indent="-226695" algn="l" rtl="0" eaLnBrk="0" fontAlgn="ctr" hangingPunct="0">
        <a:lnSpc>
          <a:spcPct val="120000"/>
        </a:lnSpc>
        <a:spcBef>
          <a:spcPts val="13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5pPr>
      <a:lvl6pPr marL="2567940" indent="-227965" algn="l" rtl="0" fontAlgn="ctr">
        <a:lnSpc>
          <a:spcPct val="120000"/>
        </a:lnSpc>
        <a:spcBef>
          <a:spcPts val="13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6pPr>
      <a:lvl7pPr marL="3133725" indent="-227965" algn="l" rtl="0" fontAlgn="ctr">
        <a:lnSpc>
          <a:spcPct val="120000"/>
        </a:lnSpc>
        <a:spcBef>
          <a:spcPts val="13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7pPr>
      <a:lvl8pPr marL="3698240" indent="-227965" algn="l" rtl="0" fontAlgn="ctr">
        <a:lnSpc>
          <a:spcPct val="120000"/>
        </a:lnSpc>
        <a:spcBef>
          <a:spcPts val="13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8pPr>
      <a:lvl9pPr marL="4264025" indent="-227965" algn="l" rtl="0" fontAlgn="ctr">
        <a:lnSpc>
          <a:spcPct val="120000"/>
        </a:lnSpc>
        <a:spcBef>
          <a:spcPts val="13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9pPr>
    </p:bodyStyle>
    <p:otherStyle>
      <a:defPPr>
        <a:defRPr lang="zh-CN"/>
      </a:defPPr>
      <a:lvl1pPr marL="0" algn="l" defTabSz="1130935" rtl="0" eaLnBrk="1" latinLnBrk="0" hangingPunct="1">
        <a:defRPr sz="2265" kern="1200">
          <a:solidFill>
            <a:schemeClr val="tx1"/>
          </a:solidFill>
          <a:latin typeface="+mn-lt"/>
          <a:ea typeface="+mn-ea"/>
          <a:cs typeface="+mn-cs"/>
        </a:defRPr>
      </a:lvl1pPr>
      <a:lvl2pPr marL="565785" algn="l" defTabSz="1130935" rtl="0" eaLnBrk="1" latinLnBrk="0" hangingPunct="1">
        <a:defRPr sz="2265" kern="1200">
          <a:solidFill>
            <a:schemeClr val="tx1"/>
          </a:solidFill>
          <a:latin typeface="+mn-lt"/>
          <a:ea typeface="+mn-ea"/>
          <a:cs typeface="+mn-cs"/>
        </a:defRPr>
      </a:lvl2pPr>
      <a:lvl3pPr marL="1130935" algn="l" defTabSz="1130935" rtl="0" eaLnBrk="1" latinLnBrk="0" hangingPunct="1">
        <a:defRPr sz="2265" kern="1200">
          <a:solidFill>
            <a:schemeClr val="tx1"/>
          </a:solidFill>
          <a:latin typeface="+mn-lt"/>
          <a:ea typeface="+mn-ea"/>
          <a:cs typeface="+mn-cs"/>
        </a:defRPr>
      </a:lvl3pPr>
      <a:lvl4pPr marL="1696085" algn="l" defTabSz="1130935" rtl="0" eaLnBrk="1" latinLnBrk="0" hangingPunct="1">
        <a:defRPr sz="2265" kern="1200">
          <a:solidFill>
            <a:schemeClr val="tx1"/>
          </a:solidFill>
          <a:latin typeface="+mn-lt"/>
          <a:ea typeface="+mn-ea"/>
          <a:cs typeface="+mn-cs"/>
        </a:defRPr>
      </a:lvl4pPr>
      <a:lvl5pPr marL="2261235" algn="l" defTabSz="1130935" rtl="0" eaLnBrk="1" latinLnBrk="0" hangingPunct="1">
        <a:defRPr sz="2265" kern="1200">
          <a:solidFill>
            <a:schemeClr val="tx1"/>
          </a:solidFill>
          <a:latin typeface="+mn-lt"/>
          <a:ea typeface="+mn-ea"/>
          <a:cs typeface="+mn-cs"/>
        </a:defRPr>
      </a:lvl5pPr>
      <a:lvl6pPr marL="2827020" algn="l" defTabSz="1130935" rtl="0" eaLnBrk="1" latinLnBrk="0" hangingPunct="1">
        <a:defRPr sz="2265" kern="1200">
          <a:solidFill>
            <a:schemeClr val="tx1"/>
          </a:solidFill>
          <a:latin typeface="+mn-lt"/>
          <a:ea typeface="+mn-ea"/>
          <a:cs typeface="+mn-cs"/>
        </a:defRPr>
      </a:lvl6pPr>
      <a:lvl7pPr marL="3392805" algn="l" defTabSz="1130935" rtl="0" eaLnBrk="1" latinLnBrk="0" hangingPunct="1">
        <a:defRPr sz="2265" kern="1200">
          <a:solidFill>
            <a:schemeClr val="tx1"/>
          </a:solidFill>
          <a:latin typeface="+mn-lt"/>
          <a:ea typeface="+mn-ea"/>
          <a:cs typeface="+mn-cs"/>
        </a:defRPr>
      </a:lvl7pPr>
      <a:lvl8pPr marL="3957320" algn="l" defTabSz="1130935" rtl="0" eaLnBrk="1" latinLnBrk="0" hangingPunct="1">
        <a:defRPr sz="2265" kern="1200">
          <a:solidFill>
            <a:schemeClr val="tx1"/>
          </a:solidFill>
          <a:latin typeface="+mn-lt"/>
          <a:ea typeface="+mn-ea"/>
          <a:cs typeface="+mn-cs"/>
        </a:defRPr>
      </a:lvl8pPr>
      <a:lvl9pPr marL="4523105" algn="l" defTabSz="1130935" rtl="0" eaLnBrk="1" latinLnBrk="0" hangingPunct="1">
        <a:defRPr sz="22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1.png"/><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image" Target="../media/image10.jpe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image" Target="../media/image9.jpeg"/><Relationship Id="rId5" Type="http://schemas.openxmlformats.org/officeDocument/2006/relationships/tags" Target="../tags/tag28.xml"/><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tags" Target="../tags/tag27.xml"/><Relationship Id="rId9" Type="http://schemas.openxmlformats.org/officeDocument/2006/relationships/notesSlide" Target="../notesSlides/notesSlide2.xml"/><Relationship Id="rId1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slideLayout" Target="../slideLayouts/slideLayout3.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55797" y="6539527"/>
            <a:ext cx="2439035" cy="226060"/>
          </a:xfrm>
          <a:prstGeom prst="rect">
            <a:avLst/>
          </a:prstGeom>
        </p:spPr>
        <p:txBody>
          <a:bodyPr vert="horz" wrap="square" lIns="0" tIns="8890" rIns="0" bIns="0" rtlCol="0">
            <a:spAutoFit/>
          </a:bodyPr>
          <a:lstStyle/>
          <a:p>
            <a:pPr>
              <a:lnSpc>
                <a:spcPct val="100000"/>
              </a:lnSpc>
              <a:spcBef>
                <a:spcPts val="70"/>
              </a:spcBef>
            </a:pPr>
            <a:r>
              <a:rPr sz="1350" b="1" spc="-30" dirty="0">
                <a:solidFill>
                  <a:srgbClr val="FFFFFF"/>
                </a:solidFill>
                <a:latin typeface="微软雅黑" panose="020B0503020204020204" charset="-122"/>
                <a:cs typeface="微软雅黑" panose="020B0503020204020204" charset="-122"/>
              </a:rPr>
              <a:t>保密资料 不得分发 </a:t>
            </a:r>
            <a:r>
              <a:rPr sz="1350" b="1" spc="-10" dirty="0">
                <a:solidFill>
                  <a:srgbClr val="FFFFFF"/>
                </a:solidFill>
                <a:latin typeface="Arial" panose="020B0604020202020204"/>
                <a:cs typeface="Arial" panose="020B0604020202020204"/>
              </a:rPr>
              <a:t>Confidential</a:t>
            </a:r>
            <a:endParaRPr sz="1350">
              <a:latin typeface="Arial" panose="020B0604020202020204"/>
              <a:cs typeface="Arial" panose="020B0604020202020204"/>
            </a:endParaRPr>
          </a:p>
        </p:txBody>
      </p:sp>
      <p:pic>
        <p:nvPicPr>
          <p:cNvPr id="4" name="object 4"/>
          <p:cNvPicPr/>
          <p:nvPr/>
        </p:nvPicPr>
        <p:blipFill>
          <a:blip r:embed="rId2" cstate="print"/>
          <a:stretch>
            <a:fillRect/>
          </a:stretch>
        </p:blipFill>
        <p:spPr>
          <a:xfrm>
            <a:off x="0" y="4445"/>
            <a:ext cx="12187555" cy="6853555"/>
          </a:xfrm>
          <a:prstGeom prst="rect">
            <a:avLst/>
          </a:prstGeom>
        </p:spPr>
      </p:pic>
      <p:sp>
        <p:nvSpPr>
          <p:cNvPr id="11" name="object 11"/>
          <p:cNvSpPr txBox="1"/>
          <p:nvPr/>
        </p:nvSpPr>
        <p:spPr>
          <a:xfrm>
            <a:off x="9105215" y="6536678"/>
            <a:ext cx="2940197" cy="228909"/>
          </a:xfrm>
          <a:prstGeom prst="rect">
            <a:avLst/>
          </a:prstGeom>
        </p:spPr>
        <p:txBody>
          <a:bodyPr vert="horz" wrap="square" lIns="0" tIns="13335" rIns="0" bIns="0" rtlCol="0">
            <a:spAutoFit/>
          </a:bodyPr>
          <a:lstStyle/>
          <a:p>
            <a:pPr marL="12700">
              <a:lnSpc>
                <a:spcPct val="100000"/>
              </a:lnSpc>
              <a:spcBef>
                <a:spcPts val="105"/>
              </a:spcBef>
            </a:pPr>
            <a:r>
              <a:rPr sz="1400" b="1" spc="-10" dirty="0">
                <a:solidFill>
                  <a:schemeClr val="tx1"/>
                </a:solidFill>
                <a:latin typeface="微软雅黑" panose="020B0503020204020204" charset="-122"/>
                <a:cs typeface="微软雅黑" panose="020B0503020204020204" charset="-122"/>
              </a:rPr>
              <a:t>Confidential</a:t>
            </a:r>
            <a:r>
              <a:rPr lang="en-MY" sz="1400" b="1" spc="-10" dirty="0">
                <a:solidFill>
                  <a:schemeClr val="tx1"/>
                </a:solidFill>
                <a:latin typeface="微软雅黑" panose="020B0503020204020204" charset="-122"/>
                <a:cs typeface="微软雅黑" panose="020B0503020204020204" charset="-122"/>
              </a:rPr>
              <a:t> – Do Not Distribute</a:t>
            </a:r>
            <a:endParaRPr sz="1400" b="1" dirty="0">
              <a:solidFill>
                <a:schemeClr val="tx1"/>
              </a:solidFill>
              <a:latin typeface="微软雅黑" panose="020B0503020204020204" charset="-122"/>
              <a:cs typeface="微软雅黑" panose="020B0503020204020204" charset="-122"/>
            </a:endParaRPr>
          </a:p>
        </p:txBody>
      </p:sp>
      <p:sp>
        <p:nvSpPr>
          <p:cNvPr id="12" name="object 12"/>
          <p:cNvSpPr txBox="1"/>
          <p:nvPr/>
        </p:nvSpPr>
        <p:spPr>
          <a:xfrm>
            <a:off x="328690" y="5847375"/>
            <a:ext cx="7251389" cy="537455"/>
          </a:xfrm>
          <a:prstGeom prst="rect">
            <a:avLst/>
          </a:prstGeom>
        </p:spPr>
        <p:txBody>
          <a:bodyPr vert="horz" wrap="square" lIns="0" tIns="48260" rIns="0" bIns="0" rtlCol="0" anchor="t">
            <a:spAutoFit/>
          </a:bodyPr>
          <a:lstStyle/>
          <a:p>
            <a:pPr marL="42545" indent="0" eaLnBrk="1" fontAlgn="auto" latinLnBrk="0" hangingPunct="1">
              <a:lnSpc>
                <a:spcPct val="150000"/>
              </a:lnSpc>
              <a:spcBef>
                <a:spcPts val="380"/>
              </a:spcBef>
            </a:pPr>
            <a:r>
              <a:rPr lang="en-MY" altLang="zh-CN" sz="2400" b="1" dirty="0">
                <a:solidFill>
                  <a:srgbClr val="00B050"/>
                </a:solidFill>
                <a:latin typeface="Microsoft YaHei"/>
                <a:ea typeface="宋体"/>
                <a:cs typeface="宋体" panose="02010600030101010101" pitchFamily="2" charset="-122"/>
              </a:rPr>
              <a:t>Economic Value of </a:t>
            </a:r>
            <a:r>
              <a:rPr lang="en-MY" altLang="zh-CN" sz="2400" b="1" dirty="0" err="1">
                <a:solidFill>
                  <a:srgbClr val="00B050"/>
                </a:solidFill>
                <a:latin typeface="Microsoft YaHei"/>
                <a:ea typeface="宋体"/>
                <a:cs typeface="宋体" panose="02010600030101010101" pitchFamily="2" charset="-122"/>
              </a:rPr>
              <a:t>SafeLM</a:t>
            </a:r>
            <a:r>
              <a:rPr lang="en-MY" altLang="zh-CN" sz="2400" b="1" dirty="0">
                <a:solidFill>
                  <a:srgbClr val="00B050"/>
                </a:solidFill>
                <a:latin typeface="Microsoft YaHei"/>
                <a:ea typeface="宋体"/>
                <a:cs typeface="宋体" panose="02010600030101010101" pitchFamily="2" charset="-122"/>
              </a:rPr>
              <a:t>®</a:t>
            </a:r>
            <a:endParaRPr lang="zh-CN" altLang="en-US" sz="2400" b="1">
              <a:solidFill>
                <a:srgbClr val="00B050"/>
              </a:solidFill>
              <a:latin typeface="Microsoft YaHei"/>
              <a:ea typeface="宋体"/>
              <a:cs typeface="宋体" panose="02010600030101010101" pitchFamily="2" charset="-122"/>
            </a:endParaRPr>
          </a:p>
        </p:txBody>
      </p:sp>
      <p:pic>
        <p:nvPicPr>
          <p:cNvPr id="13" name="图片 12" descr="图形用户界面&#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1669" y="2732359"/>
            <a:ext cx="6197836" cy="3953750"/>
          </a:xfrm>
          <a:prstGeom prst="rect">
            <a:avLst/>
          </a:prstGeom>
        </p:spPr>
      </p:pic>
      <p:sp>
        <p:nvSpPr>
          <p:cNvPr id="3" name="文本框 14">
            <a:extLst>
              <a:ext uri="{FF2B5EF4-FFF2-40B4-BE49-F238E27FC236}">
                <a16:creationId xmlns:a16="http://schemas.microsoft.com/office/drawing/2014/main" id="{EE1B45E6-9E81-FA6F-8ADA-3997B4D80B56}"/>
              </a:ext>
            </a:extLst>
          </p:cNvPr>
          <p:cNvSpPr txBox="1"/>
          <p:nvPr/>
        </p:nvSpPr>
        <p:spPr>
          <a:xfrm>
            <a:off x="508380" y="352767"/>
            <a:ext cx="5968620" cy="623248"/>
          </a:xfrm>
          <a:prstGeom prst="rect">
            <a:avLst/>
          </a:prstGeom>
          <a:noFill/>
          <a:effectLst>
            <a:outerShdw blurRad="50800" dist="38100" dir="2700000" algn="tl" rotWithShape="0">
              <a:prstClr val="black">
                <a:alpha val="40000"/>
              </a:prstClr>
            </a:outerShdw>
          </a:effectLst>
        </p:spPr>
        <p:txBody>
          <a:bodyPr wrap="square" lIns="68580" tIns="34290" rIns="68580" bIns="34290" rtlCol="0">
            <a:spAutoFit/>
          </a:bodyPr>
          <a:lstStyle/>
          <a:p>
            <a:r>
              <a:rPr lang="en-US" altLang="zh-CN" sz="3200" dirty="0">
                <a:solidFill>
                  <a:schemeClr val="bg1"/>
                </a:solidFill>
                <a:latin typeface="方正正粗黑简体" panose="02000000000000000000" pitchFamily="2" charset="-122"/>
                <a:ea typeface="方正正粗黑简体" panose="02000000000000000000" pitchFamily="2" charset="-122"/>
              </a:rPr>
              <a:t>Magill </a:t>
            </a:r>
            <a:r>
              <a:rPr lang="en-US" altLang="zh-CN" sz="3600" dirty="0">
                <a:solidFill>
                  <a:schemeClr val="bg1"/>
                </a:solidFill>
                <a:latin typeface="方正正粗黑简体" panose="02000000000000000000" pitchFamily="2" charset="-122"/>
                <a:ea typeface="方正正粗黑简体" panose="02000000000000000000" pitchFamily="2" charset="-122"/>
              </a:rPr>
              <a:t>Medical</a:t>
            </a:r>
            <a:r>
              <a:rPr lang="en-US" altLang="zh-CN" sz="3200" dirty="0">
                <a:solidFill>
                  <a:schemeClr val="bg1"/>
                </a:solidFill>
                <a:latin typeface="方正正粗黑简体" panose="02000000000000000000" pitchFamily="2" charset="-122"/>
                <a:ea typeface="方正正粗黑简体" panose="02000000000000000000" pitchFamily="2" charset="-122"/>
              </a:rPr>
              <a:t> Technology</a:t>
            </a:r>
            <a:endParaRPr lang="zh-CN" altLang="en-US" sz="3200" dirty="0">
              <a:solidFill>
                <a:schemeClr val="bg1"/>
              </a:solidFill>
              <a:latin typeface="方正正粗黑简体" panose="02000000000000000000" pitchFamily="2" charset="-122"/>
              <a:ea typeface="方正正粗黑简体" panose="02000000000000000000" pitchFamily="2" charset="-122"/>
            </a:endParaRPr>
          </a:p>
        </p:txBody>
      </p:sp>
      <p:sp>
        <p:nvSpPr>
          <p:cNvPr id="5" name="文本框 3">
            <a:extLst>
              <a:ext uri="{FF2B5EF4-FFF2-40B4-BE49-F238E27FC236}">
                <a16:creationId xmlns:a16="http://schemas.microsoft.com/office/drawing/2014/main" id="{501870B9-DFD5-62F4-EAAC-13DF18F8C1A7}"/>
              </a:ext>
            </a:extLst>
          </p:cNvPr>
          <p:cNvSpPr txBox="1"/>
          <p:nvPr/>
        </p:nvSpPr>
        <p:spPr>
          <a:xfrm>
            <a:off x="508380" y="986891"/>
            <a:ext cx="3835019"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zh-CN" sz="2200" i="1" dirty="0">
                <a:solidFill>
                  <a:schemeClr val="bg1"/>
                </a:solidFill>
              </a:rPr>
              <a:t>Innovation for Better Health</a:t>
            </a:r>
            <a:endParaRPr lang="zh-CN" altLang="en-US" sz="2200" i="1" dirty="0">
              <a:solidFill>
                <a:schemeClr val="bg1"/>
              </a:solidFill>
            </a:endParaRPr>
          </a:p>
        </p:txBody>
      </p:sp>
      <p:sp>
        <p:nvSpPr>
          <p:cNvPr id="10" name="矩形 2">
            <a:extLst>
              <a:ext uri="{FF2B5EF4-FFF2-40B4-BE49-F238E27FC236}">
                <a16:creationId xmlns:a16="http://schemas.microsoft.com/office/drawing/2014/main" id="{96F77BF9-5F69-3433-0E33-5845BF81ED9F}"/>
              </a:ext>
            </a:extLst>
          </p:cNvPr>
          <p:cNvSpPr/>
          <p:nvPr/>
        </p:nvSpPr>
        <p:spPr>
          <a:xfrm>
            <a:off x="322348" y="4455711"/>
            <a:ext cx="7251390" cy="1138773"/>
          </a:xfrm>
          <a:prstGeom prst="rect">
            <a:avLst/>
          </a:prstGeom>
        </p:spPr>
        <p:txBody>
          <a:bodyPr wrap="square">
            <a:spAutoFit/>
          </a:bodyPr>
          <a:lstStyle/>
          <a:p>
            <a:pPr algn="dist" rtl="0" fontAlgn="base">
              <a:spcBef>
                <a:spcPct val="0"/>
              </a:spcBef>
              <a:spcAft>
                <a:spcPct val="0"/>
              </a:spcAft>
            </a:pPr>
            <a:r>
              <a:rPr lang="en-US" altLang="zh-CN" sz="2400" b="1" kern="1200" dirty="0">
                <a:solidFill>
                  <a:srgbClr val="0070C0"/>
                </a:solidFill>
                <a:highlight>
                  <a:srgbClr val="F4F4F5"/>
                </a:highlight>
                <a:latin typeface="微软雅黑" panose="020B0503020204020204" pitchFamily="34" charset="-122"/>
                <a:ea typeface="微软雅黑" panose="020B0503020204020204" pitchFamily="34" charset="-122"/>
              </a:rPr>
              <a:t>SafeLM</a:t>
            </a:r>
            <a:r>
              <a:rPr lang="en-US" altLang="zh-CN" sz="2400" b="1" kern="1200" baseline="30000" dirty="0">
                <a:solidFill>
                  <a:srgbClr val="0070C0"/>
                </a:solidFill>
                <a:highlight>
                  <a:srgbClr val="F4F4F5"/>
                </a:highlight>
                <a:latin typeface="微软雅黑" panose="020B0503020204020204" pitchFamily="34" charset="-122"/>
                <a:ea typeface="微软雅黑" panose="020B0503020204020204" pitchFamily="34" charset="-122"/>
              </a:rPr>
              <a:t>® </a:t>
            </a:r>
            <a:r>
              <a:rPr lang="en-US" altLang="zh-CN" sz="2400" b="1" kern="1200" dirty="0">
                <a:solidFill>
                  <a:srgbClr val="0070C0"/>
                </a:solidFill>
                <a:highlight>
                  <a:srgbClr val="F4F4F5"/>
                </a:highlight>
                <a:latin typeface="微软雅黑" panose="020B0503020204020204" pitchFamily="34" charset="-122"/>
                <a:ea typeface="微软雅黑" panose="020B0503020204020204" pitchFamily="34" charset="-122"/>
              </a:rPr>
              <a:t>Video Laryngeal Mask System</a:t>
            </a:r>
          </a:p>
          <a:p>
            <a:pPr algn="dist" rtl="0" fontAlgn="base">
              <a:spcBef>
                <a:spcPct val="0"/>
              </a:spcBef>
              <a:spcAft>
                <a:spcPct val="0"/>
              </a:spcAft>
            </a:pPr>
            <a:r>
              <a:rPr lang="en-US" altLang="zh-CN" sz="2400" b="1" kern="1200" dirty="0">
                <a:solidFill>
                  <a:prstClr val="black"/>
                </a:solidFill>
                <a:highlight>
                  <a:srgbClr val="F4F4F5"/>
                </a:highlight>
                <a:latin typeface="微软雅黑" panose="020B0503020204020204" pitchFamily="34" charset="-122"/>
                <a:ea typeface="微软雅黑" panose="020B0503020204020204" pitchFamily="34" charset="-122"/>
              </a:rPr>
              <a:t>3</a:t>
            </a:r>
            <a:r>
              <a:rPr lang="en-US" altLang="zh-CN" sz="2400" b="1" kern="1200" baseline="30000" dirty="0">
                <a:solidFill>
                  <a:prstClr val="black"/>
                </a:solidFill>
                <a:highlight>
                  <a:srgbClr val="F4F4F5"/>
                </a:highlight>
                <a:latin typeface="微软雅黑" panose="020B0503020204020204" pitchFamily="34" charset="-122"/>
                <a:ea typeface="微软雅黑" panose="020B0503020204020204" pitchFamily="34" charset="-122"/>
              </a:rPr>
              <a:t>rd</a:t>
            </a:r>
            <a:r>
              <a:rPr lang="en-US" altLang="zh-CN" sz="2400" b="1" kern="1200" dirty="0">
                <a:solidFill>
                  <a:prstClr val="black"/>
                </a:solidFill>
                <a:highlight>
                  <a:srgbClr val="F4F4F5"/>
                </a:highlight>
                <a:latin typeface="微软雅黑" panose="020B0503020204020204" pitchFamily="34" charset="-122"/>
                <a:ea typeface="微软雅黑" panose="020B0503020204020204" pitchFamily="34" charset="-122"/>
              </a:rPr>
              <a:t> Generation Laryngeal Mask</a:t>
            </a:r>
          </a:p>
          <a:p>
            <a:pPr algn="just" rtl="0" fontAlgn="base">
              <a:spcBef>
                <a:spcPct val="0"/>
              </a:spcBef>
              <a:spcAft>
                <a:spcPct val="0"/>
              </a:spcAft>
            </a:pPr>
            <a:r>
              <a:rPr lang="en-US" altLang="zh-CN" sz="2000" b="1" kern="1200" dirty="0">
                <a:solidFill>
                  <a:prstClr val="black"/>
                </a:solidFill>
                <a:highlight>
                  <a:srgbClr val="F4F4F5"/>
                </a:highlight>
                <a:latin typeface="微软雅黑" panose="020B0503020204020204" pitchFamily="34" charset="-122"/>
                <a:ea typeface="微软雅黑" panose="020B0503020204020204" pitchFamily="34" charset="-122"/>
                <a:sym typeface="微软雅黑" panose="020B0503020204020204" pitchFamily="34" charset="-122"/>
              </a:rPr>
              <a:t>With Adjustable Camera View of Glottic Opening</a:t>
            </a:r>
            <a:endParaRPr lang="zh-CN" altLang="en-US" sz="2000" b="1" kern="1200" dirty="0">
              <a:solidFill>
                <a:prstClr val="black"/>
              </a:solidFill>
              <a:highlight>
                <a:srgbClr val="F4F4F5"/>
              </a:highlight>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780414" y="228549"/>
            <a:ext cx="3791585" cy="546303"/>
          </a:xfrm>
          <a:prstGeom prst="rect">
            <a:avLst/>
          </a:prstGeom>
        </p:spPr>
        <p:txBody>
          <a:bodyPr vert="horz" wrap="square" lIns="0" tIns="15240" rIns="0" bIns="0" rtlCol="0">
            <a:spAutoFit/>
          </a:bodyPr>
          <a:lstStyle/>
          <a:p>
            <a:pPr marL="12700">
              <a:lnSpc>
                <a:spcPct val="100000"/>
              </a:lnSpc>
              <a:spcBef>
                <a:spcPts val="120"/>
              </a:spcBef>
            </a:pPr>
            <a:r>
              <a:rPr lang="en-MY" altLang="zh-CN" spc="-10" dirty="0">
                <a:ea typeface="微软雅黑" panose="020B0503020204020204" charset="-122"/>
              </a:rPr>
              <a:t>Daycare surgery</a:t>
            </a:r>
            <a:endParaRPr lang="zh-CN" spc="-10" dirty="0">
              <a:ea typeface="微软雅黑" panose="020B0503020204020204" charset="-122"/>
            </a:endParaRPr>
          </a:p>
        </p:txBody>
      </p:sp>
      <p:sp>
        <p:nvSpPr>
          <p:cNvPr id="6" name="object 2"/>
          <p:cNvSpPr txBox="1"/>
          <p:nvPr/>
        </p:nvSpPr>
        <p:spPr>
          <a:xfrm>
            <a:off x="609600" y="1600200"/>
            <a:ext cx="10631170" cy="3962400"/>
          </a:xfrm>
          <a:prstGeom prst="rect">
            <a:avLst/>
          </a:prstGeom>
        </p:spPr>
        <p:txBody>
          <a:bodyPr vert="horz" wrap="square" lIns="0" tIns="13335" rIns="0" bIns="0" rtlCol="0">
            <a:noAutofit/>
          </a:bodyPr>
          <a:lstStyle/>
          <a:p>
            <a:r>
              <a:rPr lang="en-US" sz="2000" dirty="0"/>
              <a:t>The </a:t>
            </a:r>
            <a:r>
              <a:rPr lang="en-US" sz="2000" b="1" dirty="0"/>
              <a:t>International Association for Ambulatory Surgery (IAAS)</a:t>
            </a:r>
            <a:r>
              <a:rPr lang="en-US" sz="2000" dirty="0"/>
              <a:t> defines </a:t>
            </a:r>
            <a:r>
              <a:rPr lang="en-US" sz="2000" b="1" dirty="0"/>
              <a:t>day surgery</a:t>
            </a:r>
            <a:r>
              <a:rPr lang="en-US" sz="2000" dirty="0"/>
              <a:t> as an operation or procedure carried out on a patient who is admitted, operated upon, and discharged on the same calendar day.”</a:t>
            </a:r>
          </a:p>
          <a:p>
            <a:endParaRPr lang="en-US" sz="2000" dirty="0"/>
          </a:p>
          <a:p>
            <a:r>
              <a:rPr lang="en-US" sz="2000" dirty="0"/>
              <a:t>The </a:t>
            </a:r>
            <a:r>
              <a:rPr lang="en-US" sz="2000" b="1" dirty="0"/>
              <a:t>China Ambulatory Surgery Alliance</a:t>
            </a:r>
            <a:r>
              <a:rPr lang="en-US" sz="2000" dirty="0"/>
              <a:t> defines day surgery as a </a:t>
            </a:r>
            <a:r>
              <a:rPr lang="en-US" sz="2000" b="1" dirty="0"/>
              <a:t>new medical model guided by the Enhanced Recovery After Surgery (ERAS) concept</a:t>
            </a:r>
            <a:r>
              <a:rPr lang="en-US" sz="2000" dirty="0"/>
              <a:t>, in which </a:t>
            </a:r>
            <a:r>
              <a:rPr lang="en-US" sz="2000" b="1" dirty="0"/>
              <a:t>admission, surgery, and discharge are all completed within 24 hours</a:t>
            </a:r>
            <a:r>
              <a:rPr lang="en-US" sz="2000" dirty="0"/>
              <a:t>.</a:t>
            </a:r>
          </a:p>
          <a:p>
            <a:br>
              <a:rPr lang="en-US" sz="2000" dirty="0"/>
            </a:br>
            <a:r>
              <a:rPr lang="en-US" sz="2000" dirty="0"/>
              <a:t>In </a:t>
            </a:r>
            <a:r>
              <a:rPr lang="en-US" sz="2000" b="1" dirty="0"/>
              <a:t>2022</a:t>
            </a:r>
            <a:r>
              <a:rPr lang="en-US" sz="2000" dirty="0"/>
              <a:t>, the </a:t>
            </a:r>
            <a:r>
              <a:rPr lang="en-US" sz="2000" b="1" dirty="0"/>
              <a:t>National Health Commission</a:t>
            </a:r>
            <a:r>
              <a:rPr lang="en-US" sz="2000" dirty="0"/>
              <a:t> released the </a:t>
            </a:r>
            <a:r>
              <a:rPr lang="en-US" sz="2000" i="1" dirty="0"/>
              <a:t>“Interim Provisions on the Quality Management of Day Medical Services”</a:t>
            </a:r>
            <a:r>
              <a:rPr lang="en-US" sz="2000" dirty="0"/>
              <a:t>, defining </a:t>
            </a:r>
            <a:r>
              <a:rPr lang="en-US" sz="2000" b="1" dirty="0"/>
              <a:t>day medical care</a:t>
            </a:r>
            <a:r>
              <a:rPr lang="en-US" sz="2000" dirty="0"/>
              <a:t> as a hospital-based medical service model that completes the </a:t>
            </a:r>
            <a:r>
              <a:rPr lang="en-US" sz="2000" b="1" dirty="0"/>
              <a:t>entire inpatient diagnostic and treatment process within 24 hours</a:t>
            </a:r>
            <a:r>
              <a:rPr lang="en-US" sz="2000" dirty="0"/>
              <a:t>.</a:t>
            </a:r>
          </a:p>
        </p:txBody>
      </p:sp>
      <p:sp>
        <p:nvSpPr>
          <p:cNvPr id="2" name="object 11">
            <a:extLst>
              <a:ext uri="{FF2B5EF4-FFF2-40B4-BE49-F238E27FC236}">
                <a16:creationId xmlns:a16="http://schemas.microsoft.com/office/drawing/2014/main" id="{C4130731-6119-54A5-9C1E-093329326F27}"/>
              </a:ext>
            </a:extLst>
          </p:cNvPr>
          <p:cNvSpPr txBox="1"/>
          <p:nvPr/>
        </p:nvSpPr>
        <p:spPr>
          <a:xfrm>
            <a:off x="9105215" y="6536678"/>
            <a:ext cx="2940197" cy="228909"/>
          </a:xfrm>
          <a:prstGeom prst="rect">
            <a:avLst/>
          </a:prstGeom>
        </p:spPr>
        <p:txBody>
          <a:bodyPr vert="horz" wrap="square" lIns="0" tIns="13335" rIns="0" bIns="0" rtlCol="0">
            <a:spAutoFit/>
          </a:bodyPr>
          <a:lstStyle/>
          <a:p>
            <a:pPr marL="12700">
              <a:lnSpc>
                <a:spcPct val="100000"/>
              </a:lnSpc>
              <a:spcBef>
                <a:spcPts val="105"/>
              </a:spcBef>
            </a:pPr>
            <a:r>
              <a:rPr sz="1400" b="1" spc="-10" dirty="0">
                <a:solidFill>
                  <a:schemeClr val="tx1"/>
                </a:solidFill>
                <a:latin typeface="微软雅黑" panose="020B0503020204020204" charset="-122"/>
                <a:cs typeface="微软雅黑" panose="020B0503020204020204" charset="-122"/>
              </a:rPr>
              <a:t>Confidential</a:t>
            </a:r>
            <a:r>
              <a:rPr lang="en-MY" sz="1400" b="1" spc="-10" dirty="0">
                <a:solidFill>
                  <a:schemeClr val="tx1"/>
                </a:solidFill>
                <a:latin typeface="微软雅黑" panose="020B0503020204020204" charset="-122"/>
                <a:cs typeface="微软雅黑" panose="020B0503020204020204" charset="-122"/>
              </a:rPr>
              <a:t> – Do Not Distribute</a:t>
            </a:r>
            <a:endParaRPr sz="1400" b="1" dirty="0">
              <a:solidFill>
                <a:schemeClr val="tx1"/>
              </a:solidFill>
              <a:latin typeface="微软雅黑" panose="020B0503020204020204" charset="-122"/>
              <a:cs typeface="微软雅黑" panose="020B050302020402020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72832" y="231851"/>
            <a:ext cx="9971367" cy="461665"/>
          </a:xfrm>
        </p:spPr>
        <p:txBody>
          <a:bodyPr wrap="square" lIns="0" tIns="0" rIns="0" bIns="0" anchor="t">
            <a:spAutoFit/>
          </a:bodyPr>
          <a:lstStyle/>
          <a:p>
            <a:r>
              <a:rPr lang="en-US" altLang="zh-CN" sz="3000" dirty="0">
                <a:latin typeface="微软雅黑"/>
                <a:ea typeface="微软雅黑"/>
                <a:cs typeface="宋体" panose="02010600030101010101" pitchFamily="2" charset="-122"/>
                <a:sym typeface="+mn-ea"/>
              </a:rPr>
              <a:t>Enhanced Recovery After Surgery</a:t>
            </a:r>
            <a:r>
              <a:rPr lang="zh-CN" altLang="en-US" sz="3000" dirty="0">
                <a:latin typeface="微软雅黑"/>
                <a:ea typeface="微软雅黑"/>
                <a:cs typeface="宋体" panose="02010600030101010101" pitchFamily="2" charset="-122"/>
                <a:sym typeface="+mn-ea"/>
              </a:rPr>
              <a:t> </a:t>
            </a:r>
            <a:r>
              <a:rPr lang="en-MY" altLang="zh-CN" sz="3000" dirty="0">
                <a:latin typeface="微软雅黑"/>
                <a:ea typeface="微软雅黑"/>
                <a:cs typeface="宋体" panose="02010600030101010101" pitchFamily="2" charset="-122"/>
                <a:sym typeface="+mn-ea"/>
              </a:rPr>
              <a:t>(</a:t>
            </a:r>
            <a:r>
              <a:rPr lang="en-US" altLang="zh-CN" sz="3000" dirty="0">
                <a:latin typeface="微软雅黑"/>
                <a:ea typeface="微软雅黑"/>
                <a:cs typeface="宋体" panose="02010600030101010101" pitchFamily="2" charset="-122"/>
                <a:sym typeface="+mn-ea"/>
              </a:rPr>
              <a:t>ERAS)</a:t>
            </a:r>
            <a:endParaRPr lang="zh-CN" altLang="en-US" sz="3000" dirty="0">
              <a:latin typeface="微软雅黑"/>
              <a:ea typeface="微软雅黑"/>
              <a:cs typeface="宋体" panose="02010600030101010101" pitchFamily="2" charset="-122"/>
              <a:sym typeface="+mn-ea"/>
            </a:endParaRPr>
          </a:p>
        </p:txBody>
      </p:sp>
      <p:sp>
        <p:nvSpPr>
          <p:cNvPr id="3" name="object 3"/>
          <p:cNvSpPr txBox="1"/>
          <p:nvPr/>
        </p:nvSpPr>
        <p:spPr>
          <a:xfrm>
            <a:off x="713480" y="1157482"/>
            <a:ext cx="10674350" cy="3090590"/>
          </a:xfrm>
          <a:prstGeom prst="rect">
            <a:avLst/>
          </a:prstGeom>
        </p:spPr>
        <p:txBody>
          <a:bodyPr vert="horz" wrap="square" lIns="0" tIns="12700" rIns="0" bIns="0" rtlCol="0">
            <a:spAutoFit/>
          </a:bodyPr>
          <a:lstStyle/>
          <a:p>
            <a:pPr marL="342900" indent="-342900">
              <a:buFont typeface="Wingdings" panose="05000000000000000000" pitchFamily="2" charset="2"/>
              <a:buChar char="q"/>
            </a:pPr>
            <a:r>
              <a:rPr lang="en-US" sz="2000" b="1" dirty="0"/>
              <a:t>ERAS </a:t>
            </a:r>
            <a:r>
              <a:rPr lang="en-US" sz="2000" dirty="0"/>
              <a:t>refers to a series of </a:t>
            </a:r>
            <a:r>
              <a:rPr lang="en-US" sz="2000" b="1" dirty="0"/>
              <a:t>evidence-based perioperative management protocols</a:t>
            </a:r>
            <a:r>
              <a:rPr lang="en-US" sz="2000" dirty="0"/>
              <a:t> designed to optimize patient care through the integration of anesthesia, analgesia, minimally invasive surgery, and multidisciplinary collaboration. The goal is to </a:t>
            </a:r>
            <a:r>
              <a:rPr lang="en-US" sz="2000" b="1" dirty="0"/>
              <a:t>reduce postoperative complications and mortality</a:t>
            </a:r>
            <a:r>
              <a:rPr lang="en-US" sz="2000" dirty="0"/>
              <a:t>, </a:t>
            </a:r>
            <a:r>
              <a:rPr lang="en-US" sz="2000" b="1" dirty="0"/>
              <a:t>shorten hospital stay</a:t>
            </a:r>
            <a:r>
              <a:rPr lang="en-US" sz="2000" dirty="0"/>
              <a:t>, and </a:t>
            </a:r>
            <a:r>
              <a:rPr lang="en-US" sz="2000" b="1" dirty="0"/>
              <a:t>lower hospitalization costs</a:t>
            </a:r>
            <a:r>
              <a:rPr lang="en-US" sz="2000" dirty="0"/>
              <a:t>.</a:t>
            </a:r>
          </a:p>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r>
              <a:rPr lang="en-US" sz="2000" dirty="0"/>
              <a:t>The </a:t>
            </a:r>
            <a:r>
              <a:rPr lang="en-US" sz="2000" b="1" dirty="0"/>
              <a:t>core concept</a:t>
            </a:r>
            <a:r>
              <a:rPr lang="en-US" sz="2000" dirty="0"/>
              <a:t> of ERAS is to improve various aspects of perioperative management. These measures aim to </a:t>
            </a:r>
            <a:r>
              <a:rPr lang="en-US" sz="2000" b="1" dirty="0"/>
              <a:t>minimize the patient’s physiological stress response</a:t>
            </a:r>
            <a:r>
              <a:rPr lang="en-US" sz="2000" dirty="0"/>
              <a:t>, </a:t>
            </a:r>
            <a:r>
              <a:rPr lang="en-US" sz="2000" b="1" dirty="0"/>
              <a:t>reduce discomfort</a:t>
            </a:r>
            <a:r>
              <a:rPr lang="en-US" sz="2000" dirty="0"/>
              <a:t>, and </a:t>
            </a:r>
            <a:r>
              <a:rPr lang="en-US" sz="2000" b="1" dirty="0"/>
              <a:t>promote early restoration of organ function</a:t>
            </a:r>
            <a:r>
              <a:rPr lang="en-US" sz="2000" dirty="0"/>
              <a:t>, thereby enabling the patient to </a:t>
            </a:r>
            <a:r>
              <a:rPr lang="en-US" sz="2000" b="1" dirty="0"/>
              <a:t>return to their preoperative condition as quickly as possible</a:t>
            </a:r>
            <a:r>
              <a:rPr lang="en-US" sz="2000" dirty="0"/>
              <a:t>.</a:t>
            </a:r>
          </a:p>
        </p:txBody>
      </p:sp>
      <p:sp>
        <p:nvSpPr>
          <p:cNvPr id="4" name="object 2"/>
          <p:cNvSpPr txBox="1"/>
          <p:nvPr/>
        </p:nvSpPr>
        <p:spPr>
          <a:xfrm>
            <a:off x="697241" y="4819280"/>
            <a:ext cx="10158095" cy="884986"/>
          </a:xfrm>
          <a:prstGeom prst="rect">
            <a:avLst/>
          </a:prstGeom>
        </p:spPr>
        <p:txBody>
          <a:bodyPr vert="horz" wrap="square" lIns="0" tIns="15875" rIns="0" bIns="0" rtlCol="0" anchor="t">
            <a:spAutoFit/>
          </a:bodyPr>
          <a:lstStyle/>
          <a:p>
            <a:pPr marL="12700" indent="0" eaLnBrk="1" fontAlgn="auto" latinLnBrk="0" hangingPunct="1">
              <a:lnSpc>
                <a:spcPct val="150000"/>
              </a:lnSpc>
              <a:spcBef>
                <a:spcPts val="100"/>
              </a:spcBef>
              <a:buFont typeface="Wingdings" panose="05000000000000000000"/>
              <a:buNone/>
              <a:tabLst>
                <a:tab pos="354965" algn="l"/>
              </a:tabLst>
            </a:pPr>
            <a:r>
              <a:rPr lang="en-US" altLang="zh-CN" sz="2000" b="1" noProof="1">
                <a:solidFill>
                  <a:srgbClr val="0070C0"/>
                </a:solidFill>
                <a:latin typeface="微软雅黑"/>
                <a:ea typeface="微软雅黑"/>
                <a:cs typeface="微软雅黑" panose="020B0503020204020204" charset="-122"/>
              </a:rPr>
              <a:t>SafeLM</a:t>
            </a:r>
            <a:r>
              <a:rPr lang="en-US" altLang="zh-CN" sz="2000" b="1" kern="1200" baseline="30000" dirty="0">
                <a:solidFill>
                  <a:srgbClr val="0070C0"/>
                </a:solidFill>
                <a:highlight>
                  <a:srgbClr val="F4F4F5"/>
                </a:highlight>
                <a:latin typeface="微软雅黑"/>
                <a:ea typeface="微软雅黑"/>
              </a:rPr>
              <a:t> ®</a:t>
            </a:r>
            <a:r>
              <a:rPr lang="en-US" altLang="zh-CN" sz="2000" b="1" noProof="1">
                <a:solidFill>
                  <a:srgbClr val="0070C0"/>
                </a:solidFill>
                <a:latin typeface="微软雅黑"/>
                <a:ea typeface="微软雅黑"/>
                <a:cs typeface="微软雅黑" panose="020B0503020204020204" charset="-122"/>
              </a:rPr>
              <a:t> enhances</a:t>
            </a:r>
            <a:r>
              <a:rPr kumimoji="0" lang="en-US" altLang="zh-CN" sz="2000" b="1" i="0" u="none" strike="noStrike" kern="0" cap="none" spc="0" normalizeH="0" baseline="0" noProof="1">
                <a:solidFill>
                  <a:srgbClr val="0070C0"/>
                </a:solidFill>
                <a:latin typeface="微软雅黑"/>
                <a:ea typeface="微软雅黑"/>
                <a:cs typeface="微软雅黑" panose="020B0503020204020204" charset="-122"/>
              </a:rPr>
              <a:t> post-operative recovery, shortens hospital stay, aligns with the ERAS concept, and is well suited for airway management in day surgery.</a:t>
            </a:r>
            <a:endParaRPr kumimoji="0" lang="zh-CN" altLang="" sz="2000" b="1" i="0" u="none" strike="noStrike" kern="0" cap="none" spc="0" normalizeH="0" baseline="0" noProof="1">
              <a:solidFill>
                <a:srgbClr val="0070C0"/>
              </a:solidFill>
              <a:latin typeface="微软雅黑"/>
              <a:ea typeface="微软雅黑"/>
              <a:cs typeface="微软雅黑" panose="020B0503020204020204" charset="-122"/>
            </a:endParaRPr>
          </a:p>
        </p:txBody>
      </p:sp>
      <p:sp>
        <p:nvSpPr>
          <p:cNvPr id="5" name="object 11">
            <a:extLst>
              <a:ext uri="{FF2B5EF4-FFF2-40B4-BE49-F238E27FC236}">
                <a16:creationId xmlns:a16="http://schemas.microsoft.com/office/drawing/2014/main" id="{FE2EF7F6-BE23-AA5F-63A4-24042DA37F7D}"/>
              </a:ext>
            </a:extLst>
          </p:cNvPr>
          <p:cNvSpPr txBox="1"/>
          <p:nvPr/>
        </p:nvSpPr>
        <p:spPr>
          <a:xfrm>
            <a:off x="9105215" y="6536678"/>
            <a:ext cx="2940197" cy="228909"/>
          </a:xfrm>
          <a:prstGeom prst="rect">
            <a:avLst/>
          </a:prstGeom>
        </p:spPr>
        <p:txBody>
          <a:bodyPr vert="horz" wrap="square" lIns="0" tIns="13335" rIns="0" bIns="0" rtlCol="0">
            <a:spAutoFit/>
          </a:bodyPr>
          <a:lstStyle/>
          <a:p>
            <a:pPr marL="12700">
              <a:lnSpc>
                <a:spcPct val="100000"/>
              </a:lnSpc>
              <a:spcBef>
                <a:spcPts val="105"/>
              </a:spcBef>
            </a:pPr>
            <a:r>
              <a:rPr sz="1400" b="1" spc="-10" dirty="0">
                <a:solidFill>
                  <a:schemeClr val="tx1"/>
                </a:solidFill>
                <a:latin typeface="微软雅黑" panose="020B0503020204020204" charset="-122"/>
                <a:cs typeface="微软雅黑" panose="020B0503020204020204" charset="-122"/>
              </a:rPr>
              <a:t>Confidential</a:t>
            </a:r>
            <a:r>
              <a:rPr lang="en-MY" sz="1400" b="1" spc="-10" dirty="0">
                <a:solidFill>
                  <a:schemeClr val="tx1"/>
                </a:solidFill>
                <a:latin typeface="微软雅黑" panose="020B0503020204020204" charset="-122"/>
                <a:cs typeface="微软雅黑" panose="020B0503020204020204" charset="-122"/>
              </a:rPr>
              <a:t> – Do Not Distribute</a:t>
            </a:r>
            <a:endParaRPr sz="1400" b="1" dirty="0">
              <a:solidFill>
                <a:schemeClr val="tx1"/>
              </a:solidFill>
              <a:latin typeface="微软雅黑" panose="020B0503020204020204" charset="-122"/>
              <a:cs typeface="微软雅黑" panose="020B050302020402020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33400" y="1033780"/>
            <a:ext cx="11248390" cy="5366385"/>
          </a:xfrm>
          <a:prstGeom prst="rect">
            <a:avLst/>
          </a:prstGeom>
          <a:noFill/>
        </p:spPr>
        <p:txBody>
          <a:bodyPr wrap="square" lIns="91440" tIns="45720" rIns="91440" bIns="45720" rtlCol="0" anchor="t">
            <a:noAutofit/>
          </a:bodyPr>
          <a:lstStyle/>
          <a:p>
            <a:pPr eaLnBrk="1" fontAlgn="auto" latinLnBrk="0" hangingPunct="1">
              <a:lnSpc>
                <a:spcPct val="200000"/>
              </a:lnSpc>
            </a:pPr>
            <a:r>
              <a:rPr kumimoji="0" lang="en-US" altLang="zh-CN" sz="2000" b="1" i="0" u="none" strike="noStrike" kern="0" cap="none" spc="-25" normalizeH="0" baseline="0" noProof="1">
                <a:solidFill>
                  <a:schemeClr val="tx1"/>
                </a:solidFill>
                <a:latin typeface="微软雅黑"/>
                <a:ea typeface="微软雅黑"/>
                <a:cs typeface="微软雅黑" panose="020B0503020204020204" charset="-122"/>
                <a:sym typeface="+mn-ea"/>
              </a:rPr>
              <a:t>Accelerates Patient Emergence and Recovery</a:t>
            </a:r>
          </a:p>
          <a:p>
            <a:pPr marL="342900" indent="-342900" eaLnBrk="1" fontAlgn="auto" latinLnBrk="0" hangingPunct="1">
              <a:lnSpc>
                <a:spcPct val="150000"/>
              </a:lnSpc>
              <a:buFont typeface="Arial" panose="020B0604020202020204" pitchFamily="34" charset="0"/>
              <a:buChar char="•"/>
            </a:pPr>
            <a:r>
              <a:rPr lang="en-US" altLang="zh-CN" sz="2000" spc="-25" noProof="1">
                <a:solidFill>
                  <a:schemeClr val="tx1"/>
                </a:solidFill>
                <a:latin typeface="微软雅黑"/>
                <a:ea typeface="微软雅黑"/>
                <a:cs typeface="微软雅黑" panose="020B0503020204020204" charset="-122"/>
                <a:sym typeface="+mn-ea"/>
              </a:rPr>
              <a:t>L</a:t>
            </a:r>
            <a:r>
              <a:rPr kumimoji="0" lang="en-US" altLang="zh-CN" sz="2000" i="0" u="none" strike="noStrike" kern="0" cap="none" spc="-25" normalizeH="0" baseline="0" noProof="1">
                <a:solidFill>
                  <a:schemeClr val="tx1"/>
                </a:solidFill>
                <a:latin typeface="微软雅黑"/>
                <a:ea typeface="微软雅黑"/>
                <a:cs typeface="微软雅黑" panose="020B0503020204020204" charset="-122"/>
                <a:sym typeface="+mn-ea"/>
              </a:rPr>
              <a:t>aryngeal mask airway (LMA) causes less airway trauma and irritation compare with endotracheal intubation (ETT</a:t>
            </a:r>
            <a:endParaRPr lang="en-US" altLang="zh-CN" sz="2000" i="0" u="none" strike="noStrike" kern="0" cap="none" spc="-25" normalizeH="0" baseline="0" noProof="1">
              <a:solidFill>
                <a:schemeClr val="tx1"/>
              </a:solidFill>
              <a:latin typeface="微软雅黑"/>
              <a:ea typeface="微软雅黑"/>
              <a:cs typeface="微软雅黑" panose="020B0503020204020204" charset="-122"/>
            </a:endParaRPr>
          </a:p>
          <a:p>
            <a:pPr marL="342900" indent="-342900" eaLnBrk="1" fontAlgn="auto" latinLnBrk="0" hangingPunct="1">
              <a:lnSpc>
                <a:spcPct val="150000"/>
              </a:lnSpc>
              <a:buFont typeface="Arial" panose="020B0604020202020204" pitchFamily="34" charset="0"/>
              <a:buChar char="•"/>
            </a:pPr>
            <a:r>
              <a:rPr kumimoji="0" lang="en-US" altLang="zh-CN" sz="2000" i="0" u="none" strike="noStrike" kern="0" cap="none" spc="-25" normalizeH="0" baseline="0" noProof="1">
                <a:solidFill>
                  <a:schemeClr val="tx1"/>
                </a:solidFill>
                <a:latin typeface="微软雅黑"/>
                <a:ea typeface="微软雅黑"/>
                <a:cs typeface="微软雅黑" panose="020B0503020204020204" charset="-122"/>
                <a:sym typeface="+mn-ea"/>
              </a:rPr>
              <a:t>reduced or no use of muscle relaxants during the procedure.</a:t>
            </a:r>
            <a:endParaRPr lang="en-US" altLang="zh-CN" sz="2000" i="0" u="none" strike="noStrike" kern="0" cap="none" spc="-25" normalizeH="0" baseline="0" noProof="1">
              <a:solidFill>
                <a:schemeClr val="tx1"/>
              </a:solidFill>
              <a:latin typeface="微软雅黑"/>
              <a:ea typeface="微软雅黑"/>
              <a:cs typeface="微软雅黑" panose="020B0503020204020204" charset="-122"/>
            </a:endParaRPr>
          </a:p>
          <a:p>
            <a:pPr eaLnBrk="1" fontAlgn="auto" latinLnBrk="0" hangingPunct="1">
              <a:lnSpc>
                <a:spcPct val="150000"/>
              </a:lnSpc>
            </a:pPr>
            <a:endParaRPr kumimoji="0" lang="en-US" altLang="zh-CN" sz="2000" b="1" i="0" u="none" strike="noStrike" kern="0" cap="none" spc="-25" normalizeH="0" baseline="0" noProof="1">
              <a:solidFill>
                <a:schemeClr val="tx1"/>
              </a:solidFill>
              <a:latin typeface="微软雅黑" panose="020B0503020204020204" charset="-122"/>
              <a:ea typeface="微软雅黑" panose="020B0503020204020204" charset="-122"/>
              <a:cs typeface="微软雅黑" panose="020B0503020204020204" charset="-122"/>
              <a:sym typeface="+mn-ea"/>
            </a:endParaRPr>
          </a:p>
          <a:p>
            <a:pPr eaLnBrk="1" fontAlgn="auto" latinLnBrk="0" hangingPunct="1">
              <a:lnSpc>
                <a:spcPct val="150000"/>
              </a:lnSpc>
            </a:pPr>
            <a:r>
              <a:rPr kumimoji="0" lang="en-US" altLang="zh-CN" sz="2000" b="1" i="0" u="none" strike="noStrike" kern="0" cap="none" spc="-25" normalizeH="0" baseline="0" noProof="1">
                <a:solidFill>
                  <a:schemeClr val="tx1"/>
                </a:solidFill>
                <a:latin typeface="微软雅黑"/>
                <a:ea typeface="微软雅黑"/>
                <a:cs typeface="微软雅黑" panose="020B0503020204020204" charset="-122"/>
                <a:sym typeface="+mn-ea"/>
              </a:rPr>
              <a:t>Converts Inpatient Surgeries into Day Surgeries</a:t>
            </a:r>
            <a:endParaRPr lang="en-US" altLang="zh-CN" sz="2000" b="1" i="0" u="none" strike="noStrike" kern="0" cap="none" spc="-25" normalizeH="0" baseline="0" noProof="1">
              <a:solidFill>
                <a:schemeClr val="tx1"/>
              </a:solidFill>
              <a:latin typeface="微软雅黑"/>
              <a:ea typeface="微软雅黑"/>
              <a:cs typeface="微软雅黑" panose="020B0503020204020204" charset="-122"/>
            </a:endParaRPr>
          </a:p>
          <a:p>
            <a:pPr marL="342900" indent="-342900" eaLnBrk="1" fontAlgn="auto" latinLnBrk="0" hangingPunct="1">
              <a:lnSpc>
                <a:spcPct val="150000"/>
              </a:lnSpc>
              <a:buFont typeface="Arial" panose="020B0604020202020204" pitchFamily="34" charset="0"/>
              <a:buChar char="•"/>
            </a:pPr>
            <a:r>
              <a:rPr lang="en-US" altLang="zh-CN" sz="2000" spc="-25" noProof="1">
                <a:solidFill>
                  <a:schemeClr val="tx1"/>
                </a:solidFill>
                <a:latin typeface="微软雅黑"/>
                <a:ea typeface="微软雅黑"/>
                <a:cs typeface="微软雅黑" panose="020B0503020204020204" charset="-122"/>
                <a:sym typeface="+mn-ea"/>
              </a:rPr>
              <a:t>E</a:t>
            </a:r>
            <a:r>
              <a:rPr kumimoji="0" lang="en-US" altLang="zh-CN" sz="2000" i="0" u="none" strike="noStrike" kern="0" cap="none" spc="-25" normalizeH="0" baseline="0" noProof="1">
                <a:solidFill>
                  <a:schemeClr val="tx1"/>
                </a:solidFill>
                <a:latin typeface="微软雅黑"/>
                <a:ea typeface="微软雅黑"/>
                <a:cs typeface="微软雅黑" panose="020B0503020204020204" charset="-122"/>
                <a:sym typeface="+mn-ea"/>
              </a:rPr>
              <a:t>xpands the scope of day surgery applications, improves bed turnover efficiency, and further increases the proportion of day surgeries among elective procedures.</a:t>
            </a:r>
            <a:endParaRPr lang="zh-CN" altLang="en-US" sz="2000" i="0" u="none" strike="noStrike" kern="0" cap="none" spc="-25" normalizeH="0" baseline="0" noProof="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914400" y="152400"/>
            <a:ext cx="9645015" cy="622300"/>
          </a:xfrm>
          <a:prstGeom prst="rect">
            <a:avLst/>
          </a:prstGeom>
          <a:noFill/>
        </p:spPr>
        <p:txBody>
          <a:bodyPr wrap="square" rtlCol="0" anchor="t">
            <a:spAutoFit/>
          </a:bodyPr>
          <a:lstStyle/>
          <a:p>
            <a:r>
              <a:rPr lang="en-MY" altLang="zh-CN" sz="3450" b="1" i="0" spc="-10" dirty="0" err="1">
                <a:solidFill>
                  <a:schemeClr val="tx1"/>
                </a:solidFill>
                <a:latin typeface="微软雅黑" panose="020B0503020204020204" charset="-122"/>
                <a:ea typeface="微软雅黑" panose="020B0503020204020204" charset="-122"/>
                <a:cs typeface="微软雅黑" panose="020B0503020204020204" charset="-122"/>
                <a:sym typeface="+mn-ea"/>
              </a:rPr>
              <a:t>SafeL</a:t>
            </a:r>
            <a:r>
              <a:rPr lang="en-MY" altLang="zh-CN" sz="3450" b="1" spc="-10" dirty="0" err="1">
                <a:solidFill>
                  <a:schemeClr val="tx1"/>
                </a:solidFill>
                <a:latin typeface="微软雅黑" panose="020B0503020204020204" charset="-122"/>
                <a:ea typeface="微软雅黑" panose="020B0503020204020204" charset="-122"/>
                <a:cs typeface="微软雅黑" panose="020B0503020204020204" charset="-122"/>
                <a:sym typeface="+mn-ea"/>
              </a:rPr>
              <a:t>M</a:t>
            </a:r>
            <a:r>
              <a:rPr lang="en-US" altLang="zh-CN" sz="3600" b="1" kern="1200" baseline="30000" dirty="0">
                <a:solidFill>
                  <a:srgbClr val="0070C0"/>
                </a:solidFill>
                <a:highlight>
                  <a:srgbClr val="F4F4F5"/>
                </a:highlight>
                <a:latin typeface="微软雅黑" panose="020B0503020204020204" pitchFamily="34" charset="-122"/>
                <a:ea typeface="微软雅黑" panose="020B0503020204020204" pitchFamily="34" charset="-122"/>
              </a:rPr>
              <a:t> </a:t>
            </a:r>
            <a:r>
              <a:rPr lang="en-US" altLang="zh-CN" sz="3600" b="1" kern="1200" baseline="30000" dirty="0">
                <a:solidFill>
                  <a:schemeClr val="tx1"/>
                </a:solidFill>
                <a:highlight>
                  <a:srgbClr val="F4F4F5"/>
                </a:highlight>
                <a:latin typeface="微软雅黑" panose="020B0503020204020204" pitchFamily="34" charset="-122"/>
                <a:ea typeface="微软雅黑" panose="020B0503020204020204" pitchFamily="34" charset="-122"/>
              </a:rPr>
              <a:t>®</a:t>
            </a:r>
            <a:r>
              <a:rPr lang="en-MY" altLang="zh-CN" sz="3450" b="1" spc="-10" dirty="0">
                <a:solidFill>
                  <a:schemeClr val="tx1"/>
                </a:solidFill>
                <a:latin typeface="微软雅黑" panose="020B0503020204020204" charset="-122"/>
                <a:ea typeface="微软雅黑" panose="020B0503020204020204" charset="-122"/>
                <a:cs typeface="微软雅黑" panose="020B0503020204020204" charset="-122"/>
                <a:sym typeface="+mn-ea"/>
              </a:rPr>
              <a:t> Impact on Daycare Surgeries</a:t>
            </a:r>
            <a:endParaRPr lang="zh-CN" altLang="en-US" sz="3450" b="1" i="0" spc="-10" dirty="0">
              <a:solidFill>
                <a:schemeClr val="tx1"/>
              </a:solidFill>
              <a:latin typeface="微软雅黑" panose="020B0503020204020204" charset="-122"/>
              <a:ea typeface="+mj-ea"/>
              <a:cs typeface="微软雅黑" panose="020B0503020204020204" charset="-122"/>
              <a:sym typeface="+mn-ea"/>
            </a:endParaRPr>
          </a:p>
        </p:txBody>
      </p:sp>
      <p:sp>
        <p:nvSpPr>
          <p:cNvPr id="2" name="object 11">
            <a:extLst>
              <a:ext uri="{FF2B5EF4-FFF2-40B4-BE49-F238E27FC236}">
                <a16:creationId xmlns:a16="http://schemas.microsoft.com/office/drawing/2014/main" id="{CDFA31E7-088D-3D90-2B8C-A93A0BE2D5ED}"/>
              </a:ext>
            </a:extLst>
          </p:cNvPr>
          <p:cNvSpPr txBox="1"/>
          <p:nvPr/>
        </p:nvSpPr>
        <p:spPr>
          <a:xfrm>
            <a:off x="9105215" y="6536678"/>
            <a:ext cx="2940197" cy="228909"/>
          </a:xfrm>
          <a:prstGeom prst="rect">
            <a:avLst/>
          </a:prstGeom>
        </p:spPr>
        <p:txBody>
          <a:bodyPr vert="horz" wrap="square" lIns="0" tIns="13335" rIns="0" bIns="0" rtlCol="0">
            <a:spAutoFit/>
          </a:bodyPr>
          <a:lstStyle/>
          <a:p>
            <a:pPr marL="12700">
              <a:lnSpc>
                <a:spcPct val="100000"/>
              </a:lnSpc>
              <a:spcBef>
                <a:spcPts val="105"/>
              </a:spcBef>
            </a:pPr>
            <a:r>
              <a:rPr sz="1400" b="1" spc="-10" dirty="0">
                <a:solidFill>
                  <a:schemeClr val="tx1"/>
                </a:solidFill>
                <a:latin typeface="微软雅黑" panose="020B0503020204020204" charset="-122"/>
                <a:cs typeface="微软雅黑" panose="020B0503020204020204" charset="-122"/>
              </a:rPr>
              <a:t>Confidential</a:t>
            </a:r>
            <a:r>
              <a:rPr lang="en-MY" sz="1400" b="1" spc="-10" dirty="0">
                <a:solidFill>
                  <a:schemeClr val="tx1"/>
                </a:solidFill>
                <a:latin typeface="微软雅黑" panose="020B0503020204020204" charset="-122"/>
                <a:cs typeface="微软雅黑" panose="020B0503020204020204" charset="-122"/>
              </a:rPr>
              <a:t> – Do Not Distribute</a:t>
            </a:r>
            <a:endParaRPr sz="1400" b="1" dirty="0">
              <a:solidFill>
                <a:schemeClr val="tx1"/>
              </a:solidFill>
              <a:latin typeface="微软雅黑" panose="020B0503020204020204" charset="-122"/>
              <a:cs typeface="微软雅黑" panose="020B050302020402020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11424" y="231135"/>
            <a:ext cx="9409045" cy="502445"/>
          </a:xfrm>
          <a:prstGeom prst="rect">
            <a:avLst/>
          </a:prstGeom>
          <a:noFill/>
        </p:spPr>
        <p:txBody>
          <a:bodyPr wrap="square" lIns="91440" tIns="45720" rIns="91440" bIns="45720" anchor="t">
            <a:spAutoFit/>
          </a:bodyPr>
          <a:lstStyle/>
          <a:p>
            <a:pPr algn="l" defTabSz="914400">
              <a:buClrTx/>
              <a:buSzTx/>
              <a:buFontTx/>
            </a:pPr>
            <a:r>
              <a:rPr lang="en-US" altLang="zh-CN" sz="2650" b="1" dirty="0">
                <a:solidFill>
                  <a:schemeClr val="tx1"/>
                </a:solidFill>
                <a:latin typeface="+mn-ea"/>
                <a:ea typeface="+mn-ea"/>
              </a:rPr>
              <a:t>Clinical Challenges of Blind SGA Insertion</a:t>
            </a:r>
            <a:endParaRPr lang="zh-CN" altLang="en-US" sz="2650" b="1" dirty="0">
              <a:solidFill>
                <a:schemeClr val="tx1"/>
              </a:solidFill>
              <a:latin typeface="+mn-ea"/>
              <a:ea typeface="+mn-ea"/>
            </a:endParaRPr>
          </a:p>
        </p:txBody>
      </p:sp>
      <p:sp>
        <p:nvSpPr>
          <p:cNvPr id="5" name="文本框 4"/>
          <p:cNvSpPr txBox="1"/>
          <p:nvPr/>
        </p:nvSpPr>
        <p:spPr>
          <a:xfrm>
            <a:off x="477899" y="3328933"/>
            <a:ext cx="5472608" cy="665480"/>
          </a:xfrm>
          <a:prstGeom prst="rect">
            <a:avLst/>
          </a:prstGeom>
          <a:noFill/>
        </p:spPr>
        <p:txBody>
          <a:bodyPr wrap="square">
            <a:spAutoFit/>
          </a:bodyPr>
          <a:lstStyle>
            <a:defPPr>
              <a:defRPr lang="zh-CN"/>
            </a:defPPr>
            <a:lvl1pPr defTabSz="914400">
              <a:defRPr sz="1200">
                <a:solidFill>
                  <a:srgbClr val="FF6600"/>
                </a:solidFill>
                <a:latin typeface="微软雅黑" panose="020B0503020204020204" charset="-122"/>
                <a:ea typeface="微软雅黑" panose="020B0503020204020204" charset="-122"/>
              </a:defRPr>
            </a:lvl1pPr>
          </a:lstStyle>
          <a:p>
            <a:endParaRPr lang="en-US" altLang="zh-CN" sz="1865" dirty="0">
              <a:solidFill>
                <a:schemeClr val="tx1">
                  <a:lumMod val="65000"/>
                  <a:lumOff val="35000"/>
                </a:schemeClr>
              </a:solidFill>
              <a:latin typeface="+mn-ea"/>
              <a:ea typeface="+mn-ea"/>
            </a:endParaRPr>
          </a:p>
          <a:p>
            <a:endParaRPr lang="en-US" altLang="zh-CN" sz="1865" dirty="0">
              <a:solidFill>
                <a:schemeClr val="tx1">
                  <a:lumMod val="65000"/>
                  <a:lumOff val="35000"/>
                </a:schemeClr>
              </a:solidFill>
              <a:latin typeface="+mn-ea"/>
              <a:ea typeface="+mn-ea"/>
            </a:endParaRPr>
          </a:p>
        </p:txBody>
      </p:sp>
      <p:sp>
        <p:nvSpPr>
          <p:cNvPr id="12" name="文本框 11"/>
          <p:cNvSpPr txBox="1"/>
          <p:nvPr/>
        </p:nvSpPr>
        <p:spPr>
          <a:xfrm>
            <a:off x="336127" y="6117167"/>
            <a:ext cx="11713633" cy="379730"/>
          </a:xfrm>
          <a:prstGeom prst="rect">
            <a:avLst/>
          </a:prstGeom>
          <a:noFill/>
        </p:spPr>
        <p:txBody>
          <a:bodyPr wrap="square">
            <a:spAutoFit/>
          </a:bodyPr>
          <a:lstStyle/>
          <a:p>
            <a:pPr defTabSz="914400"/>
            <a:r>
              <a:rPr lang="nl-NL" altLang="zh-CN" sz="935" b="0" dirty="0">
                <a:solidFill>
                  <a:schemeClr val="tx1">
                    <a:lumMod val="50000"/>
                    <a:lumOff val="50000"/>
                  </a:schemeClr>
                </a:solidFill>
                <a:latin typeface="微软雅黑" panose="020B0503020204020204" charset="-122"/>
                <a:ea typeface="微软雅黑" panose="020B0503020204020204" charset="-122"/>
              </a:rPr>
              <a:t>A. A. J. Van Zundert, </a:t>
            </a:r>
            <a:r>
              <a:rPr lang="zh-CN" altLang="en-US" sz="935" b="0" dirty="0">
                <a:solidFill>
                  <a:schemeClr val="tx1">
                    <a:lumMod val="50000"/>
                    <a:lumOff val="50000"/>
                  </a:schemeClr>
                </a:solidFill>
                <a:latin typeface="微软雅黑" panose="020B0503020204020204" charset="-122"/>
                <a:ea typeface="微软雅黑" panose="020B0503020204020204" charset="-122"/>
              </a:rPr>
              <a:t> Malpositioning of supraglottic airway devices: preventive and corrective strategies </a:t>
            </a:r>
            <a:r>
              <a:rPr lang="en-US" altLang="zh-CN" sz="935" b="0" dirty="0">
                <a:solidFill>
                  <a:schemeClr val="tx1">
                    <a:lumMod val="50000"/>
                    <a:lumOff val="50000"/>
                  </a:schemeClr>
                </a:solidFill>
                <a:latin typeface="微软雅黑" panose="020B0503020204020204" charset="-122"/>
                <a:ea typeface="微软雅黑" panose="020B0503020204020204" charset="-122"/>
              </a:rPr>
              <a:t>British Journal of Anesthesia 116 (5): 579–82 (2016) doi:10.1093/</a:t>
            </a:r>
            <a:r>
              <a:rPr lang="en-US" altLang="zh-CN" sz="935" b="0" dirty="0" err="1">
                <a:solidFill>
                  <a:schemeClr val="tx1">
                    <a:lumMod val="50000"/>
                    <a:lumOff val="50000"/>
                  </a:schemeClr>
                </a:solidFill>
                <a:latin typeface="微软雅黑" panose="020B0503020204020204" charset="-122"/>
                <a:ea typeface="微软雅黑" panose="020B0503020204020204" charset="-122"/>
              </a:rPr>
              <a:t>bja</a:t>
            </a:r>
            <a:r>
              <a:rPr lang="en-US" altLang="zh-CN" sz="935" b="0" dirty="0">
                <a:solidFill>
                  <a:schemeClr val="tx1">
                    <a:lumMod val="50000"/>
                    <a:lumOff val="50000"/>
                  </a:schemeClr>
                </a:solidFill>
                <a:latin typeface="微软雅黑" panose="020B0503020204020204" charset="-122"/>
                <a:ea typeface="微软雅黑" panose="020B0503020204020204" charset="-122"/>
              </a:rPr>
              <a:t>/aew104</a:t>
            </a:r>
          </a:p>
          <a:p>
            <a:pPr defTabSz="914400"/>
            <a:endParaRPr lang="zh-CN" altLang="en-US" sz="935" b="0" dirty="0">
              <a:solidFill>
                <a:schemeClr val="tx1">
                  <a:lumMod val="50000"/>
                  <a:lumOff val="50000"/>
                </a:schemeClr>
              </a:solidFill>
              <a:latin typeface="微软雅黑" panose="020B0503020204020204" charset="-122"/>
              <a:ea typeface="微软雅黑" panose="020B0503020204020204" charset="-122"/>
            </a:endParaRPr>
          </a:p>
        </p:txBody>
      </p:sp>
      <p:sp>
        <p:nvSpPr>
          <p:cNvPr id="10" name="文本框 9"/>
          <p:cNvSpPr txBox="1"/>
          <p:nvPr/>
        </p:nvSpPr>
        <p:spPr>
          <a:xfrm>
            <a:off x="376900" y="840340"/>
            <a:ext cx="11147213" cy="830997"/>
          </a:xfrm>
          <a:prstGeom prst="rect">
            <a:avLst/>
          </a:prstGeom>
          <a:noFill/>
        </p:spPr>
        <p:txBody>
          <a:bodyPr wrap="square" lIns="91440" tIns="45720" rIns="91440" bIns="45720" anchor="t">
            <a:spAutoFit/>
          </a:bodyPr>
          <a:lstStyle/>
          <a:p>
            <a:pPr algn="l" defTabSz="914400">
              <a:buClrTx/>
              <a:buSzTx/>
              <a:buFontTx/>
            </a:pPr>
            <a:r>
              <a:rPr lang="en-US" sz="2400" b="1" dirty="0"/>
              <a:t>A 2016 BJA study reported a </a:t>
            </a:r>
            <a:r>
              <a:rPr lang="en-US" sz="2400" b="1" dirty="0">
                <a:solidFill>
                  <a:srgbClr val="FF0000"/>
                </a:solidFill>
              </a:rPr>
              <a:t>50–80%</a:t>
            </a:r>
            <a:r>
              <a:rPr lang="en-US" sz="2400" b="1" dirty="0"/>
              <a:t> malposition rate for blindly inserted laryngeal masks</a:t>
            </a:r>
            <a:endParaRPr lang="zh-CN" altLang="en-US" sz="2135" dirty="0">
              <a:solidFill>
                <a:schemeClr val="tx1"/>
              </a:solidFill>
              <a:latin typeface="+mn-ea"/>
              <a:ea typeface="+mn-ea"/>
            </a:endParaRPr>
          </a:p>
        </p:txBody>
      </p:sp>
      <p:sp>
        <p:nvSpPr>
          <p:cNvPr id="15" name="文本框 14"/>
          <p:cNvSpPr txBox="1"/>
          <p:nvPr/>
        </p:nvSpPr>
        <p:spPr>
          <a:xfrm>
            <a:off x="8784167" y="5317913"/>
            <a:ext cx="4295987" cy="275590"/>
          </a:xfrm>
          <a:prstGeom prst="rect">
            <a:avLst/>
          </a:prstGeom>
          <a:noFill/>
        </p:spPr>
        <p:txBody>
          <a:bodyPr wrap="square">
            <a:spAutoFit/>
          </a:bodyPr>
          <a:lstStyle/>
          <a:p>
            <a:r>
              <a:rPr lang="zh-CN" altLang="en-US" sz="1200" dirty="0">
                <a:latin typeface="微软雅黑" panose="020B0503020204020204" charset="-122"/>
                <a:ea typeface="微软雅黑" panose="020B0503020204020204" charset="-122"/>
              </a:rPr>
              <a:t>喉罩位置评分标准</a:t>
            </a:r>
            <a:endParaRPr lang="zh-CN" altLang="en-US" sz="1200" dirty="0"/>
          </a:p>
        </p:txBody>
      </p:sp>
      <p:grpSp>
        <p:nvGrpSpPr>
          <p:cNvPr id="16" name="组合 15"/>
          <p:cNvGrpSpPr/>
          <p:nvPr>
            <p:custDataLst>
              <p:tags r:id="rId1"/>
            </p:custDataLst>
          </p:nvPr>
        </p:nvGrpSpPr>
        <p:grpSpPr>
          <a:xfrm>
            <a:off x="557107" y="1736513"/>
            <a:ext cx="10654453" cy="4476327"/>
            <a:chOff x="658" y="2051"/>
            <a:chExt cx="12584" cy="5287"/>
          </a:xfrm>
        </p:grpSpPr>
        <p:pic>
          <p:nvPicPr>
            <p:cNvPr id="8" name="图片 7"/>
            <p:cNvPicPr>
              <a:picLocks noChangeAspect="1"/>
            </p:cNvPicPr>
            <p:nvPr/>
          </p:nvPicPr>
          <p:blipFill rotWithShape="1">
            <a:blip r:embed="rId10"/>
            <a:srcRect l="3538" t="17217" r="49212" b="17837"/>
            <a:stretch>
              <a:fillRect/>
            </a:stretch>
          </p:blipFill>
          <p:spPr>
            <a:xfrm>
              <a:off x="7980" y="2051"/>
              <a:ext cx="4544" cy="2566"/>
            </a:xfrm>
            <a:prstGeom prst="rect">
              <a:avLst/>
            </a:prstGeom>
          </p:spPr>
        </p:pic>
        <p:pic>
          <p:nvPicPr>
            <p:cNvPr id="9" name="Picture 2" descr="查看源图像"/>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58" y="2090"/>
              <a:ext cx="3711" cy="249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19" y="2090"/>
              <a:ext cx="1931" cy="24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p:cNvPicPr>
              <a:picLocks noChangeAspect="1" noChangeArrowheads="1"/>
            </p:cNvPicPr>
            <p:nvPr>
              <p:custDataLst>
                <p:tags r:id="rId2"/>
              </p:custDataLst>
            </p:nvPr>
          </p:nvPicPr>
          <p:blipFill>
            <a:blip r:embed="rId13"/>
            <a:stretch>
              <a:fillRect/>
            </a:stretch>
          </p:blipFill>
          <p:spPr>
            <a:xfrm>
              <a:off x="9012" y="4853"/>
              <a:ext cx="3480" cy="2034"/>
            </a:xfrm>
            <a:prstGeom prst="rect">
              <a:avLst/>
            </a:prstGeom>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6"/>
            <p:cNvSpPr txBox="1">
              <a:spLocks noChangeArrowheads="1"/>
            </p:cNvSpPr>
            <p:nvPr>
              <p:custDataLst>
                <p:tags r:id="rId3"/>
              </p:custDataLst>
            </p:nvPr>
          </p:nvSpPr>
          <p:spPr bwMode="auto">
            <a:xfrm>
              <a:off x="8238" y="6901"/>
              <a:ext cx="5004"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685800">
                <a:defRPr/>
              </a:pPr>
              <a:r>
                <a:rPr lang="en-MY" altLang="zh-CN" sz="1600" b="1" dirty="0">
                  <a:latin typeface="+mn-ea"/>
                  <a:ea typeface="+mn-ea"/>
                </a:rPr>
                <a:t>Cuff folding</a:t>
              </a:r>
              <a:r>
                <a:rPr lang="en-MY" altLang="zh-CN" sz="1600" dirty="0">
                  <a:latin typeface="+mn-ea"/>
                  <a:ea typeface="+mn-ea"/>
                </a:rPr>
                <a:t> (</a:t>
              </a:r>
              <a:r>
                <a:rPr lang="en-US" altLang="en-US" sz="1600" dirty="0">
                  <a:latin typeface="+mn-ea"/>
                  <a:ea typeface="+mn-ea"/>
                </a:rPr>
                <a:t>3.4%) </a:t>
              </a:r>
            </a:p>
          </p:txBody>
        </p:sp>
        <p:sp>
          <p:nvSpPr>
            <p:cNvPr id="19" name="TextBox 7"/>
            <p:cNvSpPr txBox="1">
              <a:spLocks noChangeArrowheads="1"/>
            </p:cNvSpPr>
            <p:nvPr>
              <p:custDataLst>
                <p:tags r:id="rId4"/>
              </p:custDataLst>
            </p:nvPr>
          </p:nvSpPr>
          <p:spPr bwMode="auto">
            <a:xfrm>
              <a:off x="4533" y="6917"/>
              <a:ext cx="4545"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685800">
                <a:defRPr/>
              </a:pPr>
              <a:r>
                <a:rPr lang="en-US" altLang="en-US" sz="1600" b="1" dirty="0">
                  <a:latin typeface="+mn-ea"/>
                  <a:ea typeface="+mn-ea"/>
                </a:rPr>
                <a:t>Glottic placement</a:t>
              </a:r>
              <a:r>
                <a:rPr lang="en-US" altLang="en-US" sz="1600" dirty="0">
                  <a:latin typeface="+mn-ea"/>
                  <a:ea typeface="+mn-ea"/>
                </a:rPr>
                <a:t> (6%)</a:t>
              </a:r>
            </a:p>
          </p:txBody>
        </p:sp>
        <p:sp>
          <p:nvSpPr>
            <p:cNvPr id="20" name="TextBox 8"/>
            <p:cNvSpPr txBox="1">
              <a:spLocks noChangeArrowheads="1"/>
            </p:cNvSpPr>
            <p:nvPr>
              <p:custDataLst>
                <p:tags r:id="rId5"/>
              </p:custDataLst>
            </p:nvPr>
          </p:nvSpPr>
          <p:spPr bwMode="auto">
            <a:xfrm>
              <a:off x="658" y="6940"/>
              <a:ext cx="4470"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685800">
                <a:defRPr/>
              </a:pPr>
              <a:r>
                <a:rPr lang="en-MY" altLang="en-US" sz="1600" b="1" dirty="0">
                  <a:latin typeface="+mn-ea"/>
                  <a:ea typeface="+mn-ea"/>
                </a:rPr>
                <a:t>Insufficient depth</a:t>
              </a:r>
              <a:r>
                <a:rPr lang="en-US" altLang="en-US" sz="1600" b="1" dirty="0">
                  <a:latin typeface="+mn-ea"/>
                  <a:ea typeface="+mn-ea"/>
                </a:rPr>
                <a:t> </a:t>
              </a:r>
              <a:r>
                <a:rPr lang="en-US" altLang="en-US" sz="1600" dirty="0">
                  <a:latin typeface="+mn-ea"/>
                  <a:ea typeface="+mn-ea"/>
                </a:rPr>
                <a:t>(15%)</a:t>
              </a:r>
            </a:p>
          </p:txBody>
        </p:sp>
        <p:pic>
          <p:nvPicPr>
            <p:cNvPr id="21" name="Picture 3"/>
            <p:cNvPicPr>
              <a:picLocks noChangeAspect="1" noChangeArrowheads="1"/>
            </p:cNvPicPr>
            <p:nvPr>
              <p:custDataLst>
                <p:tags r:id="rId6"/>
              </p:custDataLst>
            </p:nvPr>
          </p:nvPicPr>
          <p:blipFill>
            <a:blip r:embed="rId14"/>
            <a:srcRect/>
            <a:stretch>
              <a:fillRect/>
            </a:stretch>
          </p:blipFill>
          <p:spPr bwMode="auto">
            <a:xfrm>
              <a:off x="5040" y="4860"/>
              <a:ext cx="3545" cy="20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custDataLst>
                <p:tags r:id="rId7"/>
              </p:custDataLst>
            </p:nvPr>
          </p:nvPicPr>
          <p:blipFill>
            <a:blip r:embed="rId15"/>
            <a:srcRect/>
            <a:stretch>
              <a:fillRect/>
            </a:stretch>
          </p:blipFill>
          <p:spPr bwMode="auto">
            <a:xfrm>
              <a:off x="1158" y="4877"/>
              <a:ext cx="3545" cy="207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533400" y="1371600"/>
            <a:ext cx="4665345" cy="1556385"/>
          </a:xfrm>
          <a:prstGeom prst="rect">
            <a:avLst/>
          </a:prstGeom>
        </p:spPr>
        <p:txBody>
          <a:bodyPr vert="horz" wrap="square" lIns="0" tIns="170815" rIns="0" bIns="0" rtlCol="0">
            <a:noAutofit/>
          </a:bodyPr>
          <a:lstStyle/>
          <a:p>
            <a:pPr marL="297815" indent="-285115">
              <a:lnSpc>
                <a:spcPct val="100000"/>
              </a:lnSpc>
              <a:spcBef>
                <a:spcPts val="1345"/>
              </a:spcBef>
              <a:buFont typeface="Wingdings" panose="05000000000000000000"/>
              <a:buChar char=""/>
              <a:tabLst>
                <a:tab pos="297815" algn="l"/>
              </a:tabLst>
            </a:pPr>
            <a:endParaRPr sz="1800">
              <a:latin typeface="微软雅黑" panose="020B0503020204020204" charset="-122"/>
              <a:cs typeface="微软雅黑" panose="020B0503020204020204" charset="-122"/>
            </a:endParaRPr>
          </a:p>
          <a:p>
            <a:pPr marL="314325" marR="5080" indent="-29845">
              <a:lnSpc>
                <a:spcPct val="153000"/>
              </a:lnSpc>
              <a:spcBef>
                <a:spcPts val="75"/>
              </a:spcBef>
            </a:pPr>
            <a:endParaRPr sz="1600">
              <a:latin typeface="微软雅黑" panose="020B0503020204020204" charset="-122"/>
              <a:cs typeface="微软雅黑" panose="020B0503020204020204" charset="-122"/>
            </a:endParaRPr>
          </a:p>
          <a:p>
            <a:pPr marL="314325" marR="5080" indent="-29845">
              <a:lnSpc>
                <a:spcPct val="153000"/>
              </a:lnSpc>
              <a:spcBef>
                <a:spcPts val="75"/>
              </a:spcBef>
            </a:pPr>
            <a:endParaRPr sz="1600">
              <a:latin typeface="微软雅黑" panose="020B0503020204020204" charset="-122"/>
              <a:cs typeface="微软雅黑" panose="020B0503020204020204" charset="-122"/>
            </a:endParaRPr>
          </a:p>
        </p:txBody>
      </p:sp>
      <p:sp>
        <p:nvSpPr>
          <p:cNvPr id="7" name="object 7"/>
          <p:cNvSpPr txBox="1">
            <a:spLocks noGrp="1"/>
          </p:cNvSpPr>
          <p:nvPr>
            <p:ph type="title"/>
          </p:nvPr>
        </p:nvSpPr>
        <p:spPr>
          <a:xfrm>
            <a:off x="780414" y="294640"/>
            <a:ext cx="11182985" cy="477054"/>
          </a:xfrm>
          <a:prstGeom prst="rect">
            <a:avLst/>
          </a:prstGeom>
        </p:spPr>
        <p:txBody>
          <a:bodyPr vert="horz" wrap="square" lIns="0" tIns="15240" rIns="0" bIns="0" rtlCol="0">
            <a:spAutoFit/>
          </a:bodyPr>
          <a:lstStyle/>
          <a:p>
            <a:pPr marL="12700">
              <a:lnSpc>
                <a:spcPct val="100000"/>
              </a:lnSpc>
              <a:spcBef>
                <a:spcPts val="120"/>
              </a:spcBef>
            </a:pPr>
            <a:r>
              <a:rPr lang="en-US" altLang="zh-CN" sz="3000" spc="-10" dirty="0" err="1"/>
              <a:t>SafeLM</a:t>
            </a:r>
            <a:r>
              <a:rPr lang="en-US" altLang="zh-CN" sz="3200" kern="1200" baseline="30000" dirty="0">
                <a:solidFill>
                  <a:srgbClr val="0070C0"/>
                </a:solidFill>
                <a:highlight>
                  <a:srgbClr val="F4F4F5"/>
                </a:highlight>
                <a:latin typeface="微软雅黑" panose="020B0503020204020204" pitchFamily="34" charset="-122"/>
                <a:ea typeface="微软雅黑" panose="020B0503020204020204" pitchFamily="34" charset="-122"/>
              </a:rPr>
              <a:t> </a:t>
            </a:r>
            <a:r>
              <a:rPr lang="en-US" altLang="zh-CN" sz="3200" kern="1200" baseline="30000" dirty="0">
                <a:highlight>
                  <a:srgbClr val="F4F4F5"/>
                </a:highlight>
                <a:latin typeface="微软雅黑" panose="020B0503020204020204" pitchFamily="34" charset="-122"/>
                <a:ea typeface="微软雅黑" panose="020B0503020204020204" pitchFamily="34" charset="-122"/>
              </a:rPr>
              <a:t>®</a:t>
            </a:r>
            <a:r>
              <a:rPr lang="en-US" altLang="zh-CN" sz="3000" spc="-10" dirty="0"/>
              <a:t> Enhance Safety of Airway Management</a:t>
            </a:r>
            <a:endParaRPr lang="zh-CN" altLang="en-US" sz="3000" spc="-10" dirty="0"/>
          </a:p>
        </p:txBody>
      </p:sp>
      <p:grpSp>
        <p:nvGrpSpPr>
          <p:cNvPr id="12" name="组合 11"/>
          <p:cNvGrpSpPr/>
          <p:nvPr/>
        </p:nvGrpSpPr>
        <p:grpSpPr>
          <a:xfrm>
            <a:off x="381000" y="910861"/>
            <a:ext cx="11246808" cy="5293686"/>
            <a:chOff x="128" y="5"/>
            <a:chExt cx="14741" cy="8018"/>
          </a:xfrm>
        </p:grpSpPr>
        <p:sp>
          <p:nvSpPr>
            <p:cNvPr id="5" name="文本框 4"/>
            <p:cNvSpPr txBox="1"/>
            <p:nvPr/>
          </p:nvSpPr>
          <p:spPr>
            <a:xfrm>
              <a:off x="128" y="5"/>
              <a:ext cx="14741" cy="4814"/>
            </a:xfrm>
            <a:prstGeom prst="rect">
              <a:avLst/>
            </a:prstGeom>
            <a:noFill/>
          </p:spPr>
          <p:txBody>
            <a:bodyPr wrap="square" rtlCol="0" anchor="t">
              <a:noAutofit/>
            </a:bodyPr>
            <a:lstStyle/>
            <a:p>
              <a:pPr>
                <a:buNone/>
              </a:pPr>
              <a:r>
                <a:rPr lang="en-US" sz="1900" dirty="0" err="1"/>
                <a:t>SafeLM</a:t>
              </a:r>
              <a:r>
                <a:rPr lang="en-US" sz="1900" dirty="0"/>
                <a:t>® incorporates advanced video imaging technology which </a:t>
              </a:r>
              <a:r>
                <a:rPr lang="en-US" sz="1900" b="1" dirty="0"/>
                <a:t>helps </a:t>
              </a:r>
              <a:r>
                <a:rPr lang="en-US" sz="1900" b="1" dirty="0" err="1"/>
                <a:t>visualisation</a:t>
              </a:r>
              <a:r>
                <a:rPr lang="en-US" sz="1900" b="1" dirty="0"/>
                <a:t> of airway placement</a:t>
              </a:r>
              <a:r>
                <a:rPr lang="en-US" sz="1900" dirty="0"/>
                <a:t>, something conventional laryngeal masks cannot offer. We have been granted an international patent and is recognized as the </a:t>
              </a:r>
              <a:r>
                <a:rPr lang="en-US" sz="1900" b="1" dirty="0"/>
                <a:t>first and real third-generation laryngeal mask.</a:t>
              </a:r>
            </a:p>
            <a:p>
              <a:pPr>
                <a:buNone/>
              </a:pPr>
              <a:endParaRPr lang="en-US" sz="1900" dirty="0"/>
            </a:p>
            <a:p>
              <a:pPr>
                <a:buNone/>
              </a:pPr>
              <a:r>
                <a:rPr lang="en-US" sz="1900" b="1" dirty="0"/>
                <a:t>&gt;180° field of camera view</a:t>
              </a:r>
              <a:r>
                <a:rPr lang="en-US" sz="1900" dirty="0"/>
                <a:t>, it provides </a:t>
              </a:r>
              <a:r>
                <a:rPr lang="en-US" sz="1900" b="1" dirty="0"/>
                <a:t>full visualization of the glottis</a:t>
              </a:r>
              <a:r>
                <a:rPr lang="en-US" sz="1900" dirty="0"/>
                <a:t>, ensuring </a:t>
              </a:r>
              <a:r>
                <a:rPr lang="en-US" sz="1900" b="1" dirty="0"/>
                <a:t>accurate placement</a:t>
              </a:r>
              <a:r>
                <a:rPr lang="en-US" sz="1900" dirty="0"/>
                <a:t> and a </a:t>
              </a:r>
              <a:r>
                <a:rPr lang="en-US" sz="1900" b="1" dirty="0"/>
                <a:t>secure seal</a:t>
              </a:r>
              <a:r>
                <a:rPr lang="en-US" sz="1900" dirty="0"/>
                <a:t> between the mask and the glottic opening.</a:t>
              </a:r>
            </a:p>
            <a:p>
              <a:pPr>
                <a:buNone/>
              </a:pPr>
              <a:endParaRPr lang="en-US" sz="1900" dirty="0"/>
            </a:p>
            <a:p>
              <a:pPr>
                <a:buNone/>
              </a:pPr>
              <a:r>
                <a:rPr lang="en-US" sz="1900" dirty="0" err="1"/>
                <a:t>SafeLM</a:t>
              </a:r>
              <a:r>
                <a:rPr lang="en-US" sz="1900" dirty="0"/>
                <a:t>® innovative design helps achieve </a:t>
              </a:r>
              <a:r>
                <a:rPr lang="en-US" sz="1900" b="1" dirty="0"/>
                <a:t>higher oropharyngeal leak pressure (OLP)</a:t>
              </a:r>
              <a:r>
                <a:rPr lang="en-US" sz="1900" dirty="0"/>
                <a:t>, with a </a:t>
              </a:r>
              <a:r>
                <a:rPr lang="en-US" sz="1900" b="1" dirty="0"/>
                <a:t>sealing pressure range of 35–40 </a:t>
              </a:r>
              <a:r>
                <a:rPr lang="en-US" sz="1900" b="1" dirty="0" err="1"/>
                <a:t>cmH₂O</a:t>
              </a:r>
              <a:r>
                <a:rPr lang="en-US" sz="1900" dirty="0"/>
                <a:t>, effectively </a:t>
              </a:r>
              <a:r>
                <a:rPr lang="en-US" sz="1900" b="1" dirty="0"/>
                <a:t>preventing displacement, air leakage, and the risks of reflux or aspiration during mechanical ventilation.</a:t>
              </a:r>
              <a:endParaRPr lang="en-US" sz="1900" dirty="0"/>
            </a:p>
          </p:txBody>
        </p:sp>
        <p:grpSp>
          <p:nvGrpSpPr>
            <p:cNvPr id="11" name="组合 10"/>
            <p:cNvGrpSpPr/>
            <p:nvPr/>
          </p:nvGrpSpPr>
          <p:grpSpPr>
            <a:xfrm>
              <a:off x="8433" y="5180"/>
              <a:ext cx="6436" cy="2843"/>
              <a:chOff x="4008787" y="2668750"/>
              <a:chExt cx="4784630" cy="2012268"/>
            </a:xfrm>
          </p:grpSpPr>
          <p:pic>
            <p:nvPicPr>
              <p:cNvPr id="17" name="图片 16" descr="蓝色的卡通人物&#10;&#10;低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35905" t="26541" r="34607" b="30568"/>
              <a:stretch>
                <a:fillRect/>
              </a:stretch>
            </p:blipFill>
            <p:spPr>
              <a:xfrm>
                <a:off x="4008787" y="2668750"/>
                <a:ext cx="2177036" cy="2012268"/>
              </a:xfrm>
              <a:prstGeom prst="roundRect">
                <a:avLst>
                  <a:gd name="adj" fmla="val 8594"/>
                </a:avLst>
              </a:prstGeom>
              <a:solidFill>
                <a:srgbClr val="FFFFFF">
                  <a:shade val="85000"/>
                </a:srgbClr>
              </a:solidFill>
              <a:ln>
                <a:noFill/>
              </a:ln>
              <a:effectLst/>
            </p:spPr>
          </p:pic>
          <p:sp>
            <p:nvSpPr>
              <p:cNvPr id="21" name="箭头: 右 20"/>
              <p:cNvSpPr/>
              <p:nvPr/>
            </p:nvSpPr>
            <p:spPr bwMode="auto">
              <a:xfrm rot="17621887">
                <a:off x="4779261" y="4104626"/>
                <a:ext cx="360040" cy="216024"/>
              </a:xfrm>
              <a:prstGeom prst="rightArrow">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dirty="0">
                  <a:ln>
                    <a:noFill/>
                  </a:ln>
                  <a:solidFill>
                    <a:schemeClr val="tx1"/>
                  </a:solidFill>
                  <a:effectLst/>
                  <a:latin typeface="Arial" panose="020B0604020202020204" pitchFamily="34" charset="0"/>
                  <a:ea typeface="华文细黑" panose="02010600040101010101" pitchFamily="2" charset="-122"/>
                </a:endParaRPr>
              </a:p>
            </p:txBody>
          </p:sp>
          <p:pic>
            <p:nvPicPr>
              <p:cNvPr id="23" name="图片 22" descr="图片包含 监控, 桌子, 蓝色, 小&#10;&#10;描述已自动生成"/>
              <p:cNvPicPr>
                <a:picLocks noChangeAspect="1"/>
              </p:cNvPicPr>
              <p:nvPr/>
            </p:nvPicPr>
            <p:blipFill>
              <a:blip r:embed="rId3"/>
              <a:stretch>
                <a:fillRect/>
              </a:stretch>
            </p:blipFill>
            <p:spPr>
              <a:xfrm>
                <a:off x="6503605" y="2706241"/>
                <a:ext cx="2289812" cy="1942195"/>
              </a:xfrm>
              <a:prstGeom prst="roundRect">
                <a:avLst>
                  <a:gd name="adj" fmla="val 8594"/>
                </a:avLst>
              </a:prstGeom>
              <a:solidFill>
                <a:srgbClr val="FFFFFF">
                  <a:shade val="85000"/>
                </a:srgbClr>
              </a:solidFill>
              <a:ln>
                <a:noFill/>
              </a:ln>
              <a:effectLst/>
            </p:spPr>
          </p:pic>
        </p:grpSp>
      </p:grpSp>
      <p:pic>
        <p:nvPicPr>
          <p:cNvPr id="28" name="图片 27" descr="手里拿着甜甜圈&#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4910" y="4304665"/>
            <a:ext cx="2666365" cy="1900555"/>
          </a:xfrm>
          <a:prstGeom prst="rect">
            <a:avLst/>
          </a:prstGeom>
        </p:spPr>
        <p:style>
          <a:lnRef idx="3">
            <a:schemeClr val="lt1"/>
          </a:lnRef>
          <a:fillRef idx="1">
            <a:schemeClr val="accent2"/>
          </a:fillRef>
          <a:effectRef idx="1">
            <a:schemeClr val="accent2"/>
          </a:effectRef>
          <a:fontRef idx="minor">
            <a:schemeClr val="lt1"/>
          </a:fontRef>
        </p:style>
      </p:pic>
      <p:pic>
        <p:nvPicPr>
          <p:cNvPr id="15" name="Picture 13"/>
          <p:cNvPicPr>
            <a:picLocks noChangeAspect="1"/>
          </p:cNvPicPr>
          <p:nvPr/>
        </p:nvPicPr>
        <p:blipFill>
          <a:blip r:embed="rId5"/>
          <a:stretch>
            <a:fillRect/>
          </a:stretch>
        </p:blipFill>
        <p:spPr>
          <a:xfrm>
            <a:off x="533400" y="4343400"/>
            <a:ext cx="2713990" cy="1779270"/>
          </a:xfrm>
          <a:prstGeom prst="rect">
            <a:avLst/>
          </a:prstGeom>
          <a:solidFill>
            <a:schemeClr val="bg1"/>
          </a:solidFill>
          <a:ln w="25400" cmpd="sng">
            <a:solidFill>
              <a:schemeClr val="bg1"/>
            </a:solidFill>
            <a:prstDash val="solid"/>
          </a:ln>
        </p:spPr>
      </p:pic>
      <p:sp>
        <p:nvSpPr>
          <p:cNvPr id="2" name="object 11">
            <a:extLst>
              <a:ext uri="{FF2B5EF4-FFF2-40B4-BE49-F238E27FC236}">
                <a16:creationId xmlns:a16="http://schemas.microsoft.com/office/drawing/2014/main" id="{722F1B2E-AA41-F612-ABB6-AAEF230D5B6C}"/>
              </a:ext>
            </a:extLst>
          </p:cNvPr>
          <p:cNvSpPr txBox="1"/>
          <p:nvPr/>
        </p:nvSpPr>
        <p:spPr>
          <a:xfrm>
            <a:off x="9105215" y="6536678"/>
            <a:ext cx="2940197" cy="228909"/>
          </a:xfrm>
          <a:prstGeom prst="rect">
            <a:avLst/>
          </a:prstGeom>
        </p:spPr>
        <p:txBody>
          <a:bodyPr vert="horz" wrap="square" lIns="0" tIns="13335" rIns="0" bIns="0" rtlCol="0">
            <a:spAutoFit/>
          </a:bodyPr>
          <a:lstStyle/>
          <a:p>
            <a:pPr marL="12700">
              <a:lnSpc>
                <a:spcPct val="100000"/>
              </a:lnSpc>
              <a:spcBef>
                <a:spcPts val="105"/>
              </a:spcBef>
            </a:pPr>
            <a:r>
              <a:rPr sz="1400" b="1" spc="-10" dirty="0">
                <a:solidFill>
                  <a:schemeClr val="tx1"/>
                </a:solidFill>
                <a:latin typeface="微软雅黑" panose="020B0503020204020204" charset="-122"/>
                <a:cs typeface="微软雅黑" panose="020B0503020204020204" charset="-122"/>
              </a:rPr>
              <a:t>Confidential</a:t>
            </a:r>
            <a:r>
              <a:rPr lang="en-MY" sz="1400" b="1" spc="-10" dirty="0">
                <a:solidFill>
                  <a:schemeClr val="tx1"/>
                </a:solidFill>
                <a:latin typeface="微软雅黑" panose="020B0503020204020204" charset="-122"/>
                <a:cs typeface="微软雅黑" panose="020B0503020204020204" charset="-122"/>
              </a:rPr>
              <a:t> – Do Not Distribute</a:t>
            </a:r>
            <a:endParaRPr sz="1400" b="1" dirty="0">
              <a:solidFill>
                <a:schemeClr val="tx1"/>
              </a:solidFill>
              <a:latin typeface="微软雅黑" panose="020B0503020204020204" charset="-122"/>
              <a:cs typeface="微软雅黑" panose="020B050302020402020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31164" y="914400"/>
            <a:ext cx="11075035" cy="5863886"/>
          </a:xfrm>
          <a:prstGeom prst="rect">
            <a:avLst/>
          </a:prstGeom>
        </p:spPr>
        <p:txBody>
          <a:bodyPr vert="horz" wrap="square" lIns="0" tIns="170815" rIns="0" bIns="0" rtlCol="0">
            <a:noAutofit/>
          </a:bodyPr>
          <a:lstStyle/>
          <a:p>
            <a:pPr marL="298450" indent="-285750" algn="l" eaLnBrk="1" fontAlgn="auto" latinLnBrk="0" hangingPunct="1">
              <a:lnSpc>
                <a:spcPct val="150000"/>
              </a:lnSpc>
              <a:spcBef>
                <a:spcPts val="1300"/>
              </a:spcBef>
              <a:buFont typeface="Wingdings" panose="05000000000000000000" charset="0"/>
              <a:buChar char="Ø"/>
              <a:tabLst>
                <a:tab pos="297815" algn="l"/>
              </a:tabLst>
            </a:pPr>
            <a:r>
              <a:rPr lang="en-MY" altLang="zh-CN" sz="2000" b="1" dirty="0">
                <a:latin typeface="微软雅黑" panose="020B0503020204020204" charset="-122"/>
                <a:ea typeface="微软雅黑" panose="020B0503020204020204" charset="-122"/>
                <a:cs typeface="微软雅黑" panose="020B0503020204020204" charset="-122"/>
              </a:rPr>
              <a:t>Contraindications</a:t>
            </a:r>
            <a:br>
              <a:rPr lang="en-MY" altLang="zh-CN" sz="2000" b="1" dirty="0">
                <a:latin typeface="微软雅黑" panose="020B0503020204020204" charset="-122"/>
                <a:ea typeface="微软雅黑" panose="020B0503020204020204" charset="-122"/>
                <a:cs typeface="微软雅黑" panose="020B0503020204020204" charset="-122"/>
              </a:rPr>
            </a:br>
            <a:r>
              <a:rPr lang="en-US" altLang="zh-CN" sz="2000" dirty="0">
                <a:latin typeface="微软雅黑" panose="020B0503020204020204" charset="-122"/>
                <a:ea typeface="微软雅黑" panose="020B0503020204020204" charset="-122"/>
                <a:cs typeface="微软雅黑" panose="020B0503020204020204" charset="-122"/>
              </a:rPr>
              <a:t>According to </a:t>
            </a:r>
            <a:r>
              <a:rPr lang="en-US" altLang="zh-CN" sz="2000" dirty="0" err="1">
                <a:latin typeface="微软雅黑" panose="020B0503020204020204" charset="-122"/>
                <a:ea typeface="微软雅黑" panose="020B0503020204020204" charset="-122"/>
                <a:cs typeface="微软雅黑" panose="020B0503020204020204" charset="-122"/>
              </a:rPr>
              <a:t>the</a:t>
            </a:r>
            <a:r>
              <a:rPr lang="en-US" altLang="zh-CN" sz="2000" i="1" dirty="0" err="1">
                <a:latin typeface="微软雅黑" panose="020B0503020204020204" charset="-122"/>
                <a:ea typeface="微软雅黑" panose="020B0503020204020204" charset="-122"/>
                <a:cs typeface="微软雅黑" panose="020B0503020204020204" charset="-122"/>
              </a:rPr>
              <a:t>“Expert</a:t>
            </a:r>
            <a:r>
              <a:rPr lang="en-US" altLang="zh-CN" sz="2000" i="1" dirty="0">
                <a:latin typeface="微软雅黑" panose="020B0503020204020204" charset="-122"/>
                <a:ea typeface="微软雅黑" panose="020B0503020204020204" charset="-122"/>
                <a:cs typeface="微软雅黑" panose="020B0503020204020204" charset="-122"/>
              </a:rPr>
              <a:t> Consensus on the Clinical Application of the Laryngeal Mask Airway” </a:t>
            </a:r>
            <a:r>
              <a:rPr lang="en-US" altLang="zh-CN" sz="2000" dirty="0">
                <a:latin typeface="微软雅黑" panose="020B0503020204020204" charset="-122"/>
                <a:ea typeface="微软雅黑" panose="020B0503020204020204" charset="-122"/>
                <a:cs typeface="微软雅黑" panose="020B0503020204020204" charset="-122"/>
              </a:rPr>
              <a:t>published in the Journal of Clinical Anesthesiology in 2024, </a:t>
            </a:r>
            <a:r>
              <a:rPr lang="en-US" altLang="zh-CN" sz="2000" dirty="0">
                <a:solidFill>
                  <a:srgbClr val="FF0000"/>
                </a:solidFill>
                <a:latin typeface="微软雅黑" panose="020B0503020204020204" charset="-122"/>
                <a:ea typeface="微软雅黑" panose="020B0503020204020204" charset="-122"/>
                <a:cs typeface="微软雅黑" panose="020B0503020204020204" charset="-122"/>
              </a:rPr>
              <a:t>prolonged surgery, significant changes in patient positioning, and a high risk of laryngeal mask displacement</a:t>
            </a:r>
            <a:r>
              <a:rPr lang="en-US" altLang="zh-CN" sz="2000" dirty="0">
                <a:latin typeface="微软雅黑" panose="020B0503020204020204" charset="-122"/>
                <a:ea typeface="微软雅黑" panose="020B0503020204020204" charset="-122"/>
                <a:cs typeface="微软雅黑" panose="020B0503020204020204" charset="-122"/>
              </a:rPr>
              <a:t> are considered relative contraindications for LMA use.</a:t>
            </a:r>
            <a:endParaRPr lang="zh-CN" altLang="en-US" sz="2000" dirty="0">
              <a:latin typeface="微软雅黑" panose="020B0503020204020204" charset="-122"/>
              <a:ea typeface="微软雅黑" panose="020B0503020204020204" charset="-122"/>
              <a:cs typeface="微软雅黑" panose="020B0503020204020204" charset="-122"/>
            </a:endParaRPr>
          </a:p>
          <a:p>
            <a:pPr marL="298450" indent="-285750" eaLnBrk="1" fontAlgn="auto" latinLnBrk="0" hangingPunct="1">
              <a:lnSpc>
                <a:spcPct val="150000"/>
              </a:lnSpc>
              <a:spcBef>
                <a:spcPts val="1300"/>
              </a:spcBef>
              <a:buFont typeface="Wingdings" panose="05000000000000000000" charset="0"/>
              <a:buChar char="Ø"/>
              <a:tabLst>
                <a:tab pos="297815" algn="l"/>
              </a:tabLst>
            </a:pPr>
            <a:r>
              <a:rPr lang="en-US" altLang="zh-CN" sz="2000" dirty="0">
                <a:latin typeface="微软雅黑" panose="020B0503020204020204" charset="-122"/>
                <a:ea typeface="微软雅黑" panose="020B0503020204020204" charset="-122"/>
                <a:cs typeface="微软雅黑" panose="020B0503020204020204" charset="-122"/>
              </a:rPr>
              <a:t>In </a:t>
            </a:r>
            <a:r>
              <a:rPr lang="en-US" altLang="zh-CN" sz="2000" dirty="0">
                <a:solidFill>
                  <a:srgbClr val="FF0000"/>
                </a:solidFill>
                <a:latin typeface="微软雅黑" panose="020B0503020204020204" charset="-122"/>
                <a:ea typeface="微软雅黑" panose="020B0503020204020204" charset="-122"/>
                <a:cs typeface="微软雅黑" panose="020B0503020204020204" charset="-122"/>
              </a:rPr>
              <a:t>laparoscopic surgeries</a:t>
            </a:r>
            <a:r>
              <a:rPr lang="en-US" altLang="zh-CN" sz="2000" dirty="0">
                <a:latin typeface="微软雅黑" panose="020B0503020204020204" charset="-122"/>
                <a:ea typeface="微软雅黑" panose="020B0503020204020204" charset="-122"/>
                <a:cs typeface="微软雅黑" panose="020B0503020204020204" charset="-122"/>
              </a:rPr>
              <a:t>, elevated intra-abdominal pressure and high peak airway pressure during ventilation can increase the risk of LMA displacement, air leakage, reflux, and aspiration. </a:t>
            </a:r>
          </a:p>
          <a:p>
            <a:pPr marL="298450" indent="-285750" eaLnBrk="1" fontAlgn="auto" latinLnBrk="0" hangingPunct="1">
              <a:lnSpc>
                <a:spcPct val="150000"/>
              </a:lnSpc>
              <a:spcBef>
                <a:spcPts val="1300"/>
              </a:spcBef>
              <a:buFont typeface="Wingdings" panose="05000000000000000000" charset="0"/>
              <a:buChar char="Ø"/>
              <a:tabLst>
                <a:tab pos="297815" algn="l"/>
              </a:tabLst>
            </a:pPr>
            <a:r>
              <a:rPr lang="en-US" altLang="zh-CN" sz="2000" dirty="0">
                <a:latin typeface="微软雅黑" panose="020B0503020204020204" charset="-122"/>
                <a:ea typeface="微软雅黑" panose="020B0503020204020204" charset="-122"/>
                <a:cs typeface="微软雅黑" panose="020B0503020204020204" charset="-122"/>
              </a:rPr>
              <a:t>Therefore, endotracheal intubation (ETT) is generally preferred in such cases, and </a:t>
            </a:r>
            <a:r>
              <a:rPr lang="en-US" altLang="zh-CN" sz="2000" b="1" dirty="0">
                <a:latin typeface="微软雅黑" panose="020B0503020204020204" charset="-122"/>
                <a:ea typeface="微软雅黑" panose="020B0503020204020204" charset="-122"/>
                <a:cs typeface="微软雅黑" panose="020B0503020204020204" charset="-122"/>
              </a:rPr>
              <a:t>traditional LMAs should be used with caution</a:t>
            </a:r>
            <a:r>
              <a:rPr lang="en-US" altLang="zh-CN" sz="2000" dirty="0">
                <a:latin typeface="微软雅黑" panose="020B0503020204020204" charset="-122"/>
                <a:ea typeface="微软雅黑" panose="020B0503020204020204" charset="-122"/>
                <a:cs typeface="微软雅黑" panose="020B0503020204020204" charset="-122"/>
              </a:rPr>
              <a:t>.</a:t>
            </a:r>
            <a:endParaRPr lang="zh-CN" altLang="en-US" sz="2000" dirty="0">
              <a:latin typeface="微软雅黑" panose="020B0503020204020204" charset="-122"/>
              <a:ea typeface="微软雅黑" panose="020B0503020204020204" charset="-122"/>
              <a:cs typeface="微软雅黑" panose="020B0503020204020204" charset="-122"/>
            </a:endParaRPr>
          </a:p>
        </p:txBody>
      </p:sp>
      <p:sp>
        <p:nvSpPr>
          <p:cNvPr id="7" name="object 7"/>
          <p:cNvSpPr txBox="1">
            <a:spLocks noGrp="1"/>
          </p:cNvSpPr>
          <p:nvPr>
            <p:ph type="title"/>
          </p:nvPr>
        </p:nvSpPr>
        <p:spPr>
          <a:xfrm>
            <a:off x="685800" y="247244"/>
            <a:ext cx="10052050" cy="477054"/>
          </a:xfrm>
          <a:prstGeom prst="rect">
            <a:avLst/>
          </a:prstGeom>
        </p:spPr>
        <p:txBody>
          <a:bodyPr vert="horz" wrap="square" lIns="0" tIns="15240" rIns="0" bIns="0" rtlCol="0">
            <a:spAutoFit/>
          </a:bodyPr>
          <a:lstStyle/>
          <a:p>
            <a:pPr marL="12700">
              <a:spcBef>
                <a:spcPts val="120"/>
              </a:spcBef>
            </a:pPr>
            <a:r>
              <a:rPr lang="en-US" altLang="zh-CN" sz="3000" dirty="0" err="1">
                <a:ea typeface="微软雅黑" panose="020B0503020204020204" charset="-122"/>
              </a:rPr>
              <a:t>SafeLM</a:t>
            </a:r>
            <a:r>
              <a:rPr lang="en-US" altLang="zh-CN" sz="3000" dirty="0">
                <a:ea typeface="微软雅黑" panose="020B0503020204020204" charset="-122"/>
              </a:rPr>
              <a:t>® Broadens Clinical use of SGA</a:t>
            </a:r>
            <a:endParaRPr lang="zh-CN" altLang="en-US" spc="-10" dirty="0"/>
          </a:p>
        </p:txBody>
      </p:sp>
      <p:sp>
        <p:nvSpPr>
          <p:cNvPr id="2" name="object 11">
            <a:extLst>
              <a:ext uri="{FF2B5EF4-FFF2-40B4-BE49-F238E27FC236}">
                <a16:creationId xmlns:a16="http://schemas.microsoft.com/office/drawing/2014/main" id="{BE66BD3B-D31F-F299-0A3F-ED17885FE745}"/>
              </a:ext>
            </a:extLst>
          </p:cNvPr>
          <p:cNvSpPr txBox="1"/>
          <p:nvPr/>
        </p:nvSpPr>
        <p:spPr>
          <a:xfrm>
            <a:off x="9105215" y="6536678"/>
            <a:ext cx="2940197" cy="228909"/>
          </a:xfrm>
          <a:prstGeom prst="rect">
            <a:avLst/>
          </a:prstGeom>
        </p:spPr>
        <p:txBody>
          <a:bodyPr vert="horz" wrap="square" lIns="0" tIns="13335" rIns="0" bIns="0" rtlCol="0">
            <a:spAutoFit/>
          </a:bodyPr>
          <a:lstStyle/>
          <a:p>
            <a:pPr marL="12700">
              <a:lnSpc>
                <a:spcPct val="100000"/>
              </a:lnSpc>
              <a:spcBef>
                <a:spcPts val="105"/>
              </a:spcBef>
            </a:pPr>
            <a:r>
              <a:rPr sz="1400" b="1" spc="-10" dirty="0">
                <a:solidFill>
                  <a:schemeClr val="tx1"/>
                </a:solidFill>
                <a:latin typeface="微软雅黑" panose="020B0503020204020204" charset="-122"/>
                <a:cs typeface="微软雅黑" panose="020B0503020204020204" charset="-122"/>
              </a:rPr>
              <a:t>Confidential</a:t>
            </a:r>
            <a:r>
              <a:rPr lang="en-MY" sz="1400" b="1" spc="-10" dirty="0">
                <a:solidFill>
                  <a:schemeClr val="tx1"/>
                </a:solidFill>
                <a:latin typeface="微软雅黑" panose="020B0503020204020204" charset="-122"/>
                <a:cs typeface="微软雅黑" panose="020B0503020204020204" charset="-122"/>
              </a:rPr>
              <a:t> – Do Not Distribute</a:t>
            </a:r>
            <a:endParaRPr sz="1400" b="1" dirty="0">
              <a:solidFill>
                <a:schemeClr val="tx1"/>
              </a:solidFill>
              <a:latin typeface="微软雅黑" panose="020B0503020204020204" charset="-122"/>
              <a:cs typeface="微软雅黑" panose="020B050302020402020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F0816-8087-6EEF-5598-8942A064259B}"/>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9583AB1A-7016-5E06-1E6F-1553ABA7878F}"/>
              </a:ext>
            </a:extLst>
          </p:cNvPr>
          <p:cNvSpPr txBox="1"/>
          <p:nvPr/>
        </p:nvSpPr>
        <p:spPr>
          <a:xfrm>
            <a:off x="690179" y="1827089"/>
            <a:ext cx="10356678" cy="4389780"/>
          </a:xfrm>
          <a:prstGeom prst="rect">
            <a:avLst/>
          </a:prstGeom>
        </p:spPr>
        <p:txBody>
          <a:bodyPr vert="horz" wrap="square" lIns="0" tIns="170815" rIns="0" bIns="0" rtlCol="0" anchor="t">
            <a:noAutofit/>
          </a:bodyPr>
          <a:lstStyle/>
          <a:p>
            <a:pPr marL="12700" eaLnBrk="1" fontAlgn="auto" latinLnBrk="0" hangingPunct="1">
              <a:spcBef>
                <a:spcPts val="1300"/>
              </a:spcBef>
              <a:tabLst>
                <a:tab pos="297815" algn="l"/>
              </a:tabLst>
            </a:pPr>
            <a:r>
              <a:rPr lang="en-US" altLang="zh-CN" sz="2000" b="1" err="1">
                <a:solidFill>
                  <a:schemeClr val="accent1">
                    <a:lumMod val="75000"/>
                  </a:schemeClr>
                </a:solidFill>
                <a:latin typeface="微软雅黑"/>
                <a:ea typeface="微软雅黑"/>
                <a:cs typeface="微软雅黑" panose="020B0503020204020204" charset="-122"/>
              </a:rPr>
              <a:t>SafeLM</a:t>
            </a:r>
            <a:r>
              <a:rPr lang="en-US" altLang="zh-CN" sz="2000" b="1" dirty="0">
                <a:solidFill>
                  <a:schemeClr val="accent1">
                    <a:lumMod val="75000"/>
                  </a:schemeClr>
                </a:solidFill>
                <a:latin typeface="微软雅黑"/>
                <a:ea typeface="微软雅黑"/>
                <a:cs typeface="微软雅黑" panose="020B0503020204020204" charset="-122"/>
              </a:rPr>
              <a:t>® </a:t>
            </a:r>
            <a:r>
              <a:rPr lang="en-US" altLang="zh-CN" sz="2000" dirty="0">
                <a:solidFill>
                  <a:schemeClr val="accent1">
                    <a:lumMod val="75000"/>
                  </a:schemeClr>
                </a:solidFill>
                <a:latin typeface="微软雅黑"/>
                <a:ea typeface="微软雅黑"/>
                <a:cs typeface="微软雅黑" panose="020B0503020204020204" charset="-122"/>
              </a:rPr>
              <a:t>overcomes traditional limitations of LMAs </a:t>
            </a:r>
          </a:p>
          <a:p>
            <a:pPr marL="355600" indent="-342900" eaLnBrk="1" fontAlgn="auto" latinLnBrk="0" hangingPunct="1">
              <a:spcBef>
                <a:spcPts val="1300"/>
              </a:spcBef>
              <a:buFont typeface="Arial" panose="020B0604020202020204" pitchFamily="34" charset="0"/>
              <a:buChar char="•"/>
              <a:tabLst>
                <a:tab pos="297815" algn="l"/>
              </a:tabLst>
            </a:pPr>
            <a:r>
              <a:rPr lang="en-US" altLang="zh-CN" sz="2000" b="1" dirty="0">
                <a:solidFill>
                  <a:schemeClr val="accent1">
                    <a:lumMod val="75000"/>
                  </a:schemeClr>
                </a:solidFill>
                <a:latin typeface="微软雅黑"/>
                <a:ea typeface="微软雅黑"/>
                <a:cs typeface="微软雅黑" panose="020B0503020204020204" charset="-122"/>
              </a:rPr>
              <a:t>High oropharyngeal leak pressure (OLP)</a:t>
            </a:r>
            <a:r>
              <a:rPr lang="en-US" altLang="zh-CN" sz="2000" dirty="0">
                <a:solidFill>
                  <a:schemeClr val="accent1">
                    <a:lumMod val="75000"/>
                  </a:schemeClr>
                </a:solidFill>
                <a:latin typeface="微软雅黑"/>
                <a:ea typeface="微软雅黑"/>
                <a:cs typeface="微软雅黑" panose="020B0503020204020204" charset="-122"/>
              </a:rPr>
              <a:t>, better sealing performance.</a:t>
            </a:r>
          </a:p>
          <a:p>
            <a:pPr marL="355600" indent="-342900" eaLnBrk="1" fontAlgn="auto" latinLnBrk="0" hangingPunct="1">
              <a:spcBef>
                <a:spcPts val="1300"/>
              </a:spcBef>
              <a:buFont typeface="Arial" panose="020B0604020202020204" pitchFamily="34" charset="0"/>
              <a:buChar char="•"/>
              <a:tabLst>
                <a:tab pos="297815" algn="l"/>
              </a:tabLst>
            </a:pPr>
            <a:r>
              <a:rPr lang="en-US" altLang="zh-CN" sz="2000" b="1" dirty="0">
                <a:solidFill>
                  <a:schemeClr val="accent1">
                    <a:lumMod val="75000"/>
                  </a:schemeClr>
                </a:solidFill>
                <a:latin typeface="微软雅黑"/>
                <a:ea typeface="微软雅黑"/>
                <a:cs typeface="微软雅黑" panose="020B0503020204020204" charset="-122"/>
              </a:rPr>
              <a:t>Real-time visual monitoring</a:t>
            </a:r>
            <a:r>
              <a:rPr lang="en-US" altLang="zh-CN" sz="2000" dirty="0">
                <a:solidFill>
                  <a:schemeClr val="accent1">
                    <a:lumMod val="75000"/>
                  </a:schemeClr>
                </a:solidFill>
                <a:latin typeface="微软雅黑"/>
                <a:ea typeface="微软雅黑"/>
                <a:cs typeface="微软雅黑" panose="020B0503020204020204" charset="-122"/>
              </a:rPr>
              <a:t> allows timely suction of gastric content reflux which prevent aspiration, ensuring patient safety. </a:t>
            </a:r>
          </a:p>
          <a:p>
            <a:pPr marL="355600" indent="-342900" eaLnBrk="1" fontAlgn="auto" latinLnBrk="0" hangingPunct="1">
              <a:spcBef>
                <a:spcPts val="1300"/>
              </a:spcBef>
              <a:buFont typeface="Arial" panose="020B0604020202020204" pitchFamily="34" charset="0"/>
              <a:buChar char="•"/>
              <a:tabLst>
                <a:tab pos="297815" algn="l"/>
              </a:tabLst>
            </a:pPr>
            <a:endParaRPr lang="en-US" altLang="zh-CN" sz="2000" b="1"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marL="12700" eaLnBrk="1" fontAlgn="auto" latinLnBrk="0" hangingPunct="1">
              <a:lnSpc>
                <a:spcPct val="150000"/>
              </a:lnSpc>
              <a:spcBef>
                <a:spcPts val="1300"/>
              </a:spcBef>
              <a:tabLst>
                <a:tab pos="297815" algn="l"/>
              </a:tabLst>
            </a:pPr>
            <a:r>
              <a:rPr lang="en-US" altLang="zh-CN" sz="2000" dirty="0">
                <a:solidFill>
                  <a:schemeClr val="tx1"/>
                </a:solidFill>
                <a:latin typeface="微软雅黑"/>
                <a:ea typeface="微软雅黑"/>
                <a:cs typeface="微软雅黑" panose="020B0503020204020204" charset="-122"/>
              </a:rPr>
              <a:t>These advantages make </a:t>
            </a:r>
            <a:r>
              <a:rPr lang="en-US" altLang="zh-CN" sz="2000" dirty="0" err="1">
                <a:solidFill>
                  <a:schemeClr val="tx1"/>
                </a:solidFill>
                <a:latin typeface="微软雅黑"/>
                <a:ea typeface="微软雅黑"/>
                <a:cs typeface="微软雅黑" panose="020B0503020204020204" charset="-122"/>
              </a:rPr>
              <a:t>SafeLM</a:t>
            </a:r>
            <a:r>
              <a:rPr lang="en-US" altLang="zh-CN" sz="2000" dirty="0">
                <a:solidFill>
                  <a:schemeClr val="tx1"/>
                </a:solidFill>
                <a:latin typeface="微软雅黑"/>
                <a:ea typeface="微软雅黑"/>
                <a:cs typeface="微软雅黑" panose="020B0503020204020204" charset="-122"/>
              </a:rPr>
              <a:t>® suitable for laparoscopic surgeries with elevated intra-abdominal pressure, long-duration procedures, and surgeries performed in lateral or prone positions, where the risks of reflux, aspiration, displacement, and air leakage are higher.</a:t>
            </a:r>
            <a:endParaRPr lang="zh-CN" altLang="en-US" sz="2000" dirty="0">
              <a:solidFill>
                <a:schemeClr val="tx1"/>
              </a:solidFill>
              <a:latin typeface="微软雅黑"/>
              <a:ea typeface="微软雅黑"/>
              <a:cs typeface="微软雅黑" panose="020B0503020204020204" charset="-122"/>
            </a:endParaRPr>
          </a:p>
        </p:txBody>
      </p:sp>
      <p:sp>
        <p:nvSpPr>
          <p:cNvPr id="7" name="object 7">
            <a:extLst>
              <a:ext uri="{FF2B5EF4-FFF2-40B4-BE49-F238E27FC236}">
                <a16:creationId xmlns:a16="http://schemas.microsoft.com/office/drawing/2014/main" id="{49E53612-704A-B171-A475-72BEC2DA1A64}"/>
              </a:ext>
            </a:extLst>
          </p:cNvPr>
          <p:cNvSpPr txBox="1">
            <a:spLocks noGrp="1"/>
          </p:cNvSpPr>
          <p:nvPr>
            <p:ph type="title"/>
          </p:nvPr>
        </p:nvSpPr>
        <p:spPr>
          <a:xfrm>
            <a:off x="685800" y="247244"/>
            <a:ext cx="10052050" cy="477054"/>
          </a:xfrm>
          <a:prstGeom prst="rect">
            <a:avLst/>
          </a:prstGeom>
        </p:spPr>
        <p:txBody>
          <a:bodyPr vert="horz" wrap="square" lIns="0" tIns="15240" rIns="0" bIns="0" rtlCol="0">
            <a:spAutoFit/>
          </a:bodyPr>
          <a:lstStyle/>
          <a:p>
            <a:pPr marL="12700">
              <a:spcBef>
                <a:spcPts val="120"/>
              </a:spcBef>
            </a:pPr>
            <a:r>
              <a:rPr lang="en-US" altLang="zh-CN" sz="3000" dirty="0" err="1">
                <a:ea typeface="微软雅黑" panose="020B0503020204020204" charset="-122"/>
              </a:rPr>
              <a:t>SafeLM</a:t>
            </a:r>
            <a:r>
              <a:rPr lang="en-US" altLang="zh-CN" sz="3000" dirty="0">
                <a:ea typeface="微软雅黑" panose="020B0503020204020204" charset="-122"/>
              </a:rPr>
              <a:t>® Broadens Clinical use of SGA</a:t>
            </a:r>
            <a:endParaRPr lang="zh-CN" altLang="en-US" spc="-10" dirty="0"/>
          </a:p>
        </p:txBody>
      </p:sp>
      <p:sp>
        <p:nvSpPr>
          <p:cNvPr id="14" name="文本框 13">
            <a:extLst>
              <a:ext uri="{FF2B5EF4-FFF2-40B4-BE49-F238E27FC236}">
                <a16:creationId xmlns:a16="http://schemas.microsoft.com/office/drawing/2014/main" id="{622D2A7E-D8CE-8503-62E2-579C4118AF2B}"/>
              </a:ext>
            </a:extLst>
          </p:cNvPr>
          <p:cNvSpPr txBox="1"/>
          <p:nvPr/>
        </p:nvSpPr>
        <p:spPr>
          <a:xfrm>
            <a:off x="686067" y="1116515"/>
            <a:ext cx="10439400" cy="707886"/>
          </a:xfrm>
          <a:prstGeom prst="rect">
            <a:avLst/>
          </a:prstGeom>
          <a:noFill/>
        </p:spPr>
        <p:txBody>
          <a:bodyPr wrap="square" rtlCol="0">
            <a:spAutoFit/>
          </a:bodyPr>
          <a:lstStyle/>
          <a:p>
            <a:r>
              <a:rPr lang="en-US" sz="2000" b="1" u="sng" dirty="0">
                <a:solidFill>
                  <a:srgbClr val="FF0000"/>
                </a:solidFill>
                <a:latin typeface="Microsoft YaHei" panose="020B0503020204020204" pitchFamily="34" charset="-122"/>
                <a:ea typeface="Microsoft YaHei" panose="020B0503020204020204" pitchFamily="34" charset="-122"/>
              </a:rPr>
              <a:t>Traditional LMAs have lower OLP and lack visualization during placement, which increases the risk of malposition and associated complications</a:t>
            </a:r>
            <a:endParaRPr lang="zh-CN" altLang="en-US" sz="2000" b="1" u="sng" dirty="0">
              <a:solidFill>
                <a:srgbClr val="FF0000"/>
              </a:solidFill>
              <a:latin typeface="Microsoft YaHei" panose="020B0503020204020204" pitchFamily="34" charset="-122"/>
              <a:ea typeface="Microsoft YaHei" panose="020B0503020204020204" pitchFamily="34" charset="-122"/>
            </a:endParaRPr>
          </a:p>
        </p:txBody>
      </p:sp>
      <p:sp>
        <p:nvSpPr>
          <p:cNvPr id="2" name="object 11">
            <a:extLst>
              <a:ext uri="{FF2B5EF4-FFF2-40B4-BE49-F238E27FC236}">
                <a16:creationId xmlns:a16="http://schemas.microsoft.com/office/drawing/2014/main" id="{ADA81630-0EA9-AD6D-6A59-2BFDF20EEE16}"/>
              </a:ext>
            </a:extLst>
          </p:cNvPr>
          <p:cNvSpPr txBox="1"/>
          <p:nvPr/>
        </p:nvSpPr>
        <p:spPr>
          <a:xfrm>
            <a:off x="9105215" y="6536678"/>
            <a:ext cx="2940197" cy="228909"/>
          </a:xfrm>
          <a:prstGeom prst="rect">
            <a:avLst/>
          </a:prstGeom>
        </p:spPr>
        <p:txBody>
          <a:bodyPr vert="horz" wrap="square" lIns="0" tIns="13335" rIns="0" bIns="0" rtlCol="0">
            <a:spAutoFit/>
          </a:bodyPr>
          <a:lstStyle/>
          <a:p>
            <a:pPr marL="12700">
              <a:lnSpc>
                <a:spcPct val="100000"/>
              </a:lnSpc>
              <a:spcBef>
                <a:spcPts val="105"/>
              </a:spcBef>
            </a:pPr>
            <a:r>
              <a:rPr sz="1400" b="1" spc="-10" dirty="0">
                <a:solidFill>
                  <a:schemeClr val="tx1"/>
                </a:solidFill>
                <a:latin typeface="微软雅黑" panose="020B0503020204020204" charset="-122"/>
                <a:cs typeface="微软雅黑" panose="020B0503020204020204" charset="-122"/>
              </a:rPr>
              <a:t>Confidential</a:t>
            </a:r>
            <a:r>
              <a:rPr lang="en-MY" sz="1400" b="1" spc="-10" dirty="0">
                <a:solidFill>
                  <a:schemeClr val="tx1"/>
                </a:solidFill>
                <a:latin typeface="微软雅黑" panose="020B0503020204020204" charset="-122"/>
                <a:cs typeface="微软雅黑" panose="020B0503020204020204" charset="-122"/>
              </a:rPr>
              <a:t> – Do Not Distribute</a:t>
            </a:r>
            <a:endParaRPr sz="1400" b="1" dirty="0">
              <a:solidFill>
                <a:schemeClr val="tx1"/>
              </a:solidFill>
              <a:latin typeface="微软雅黑" panose="020B0503020204020204" charset="-122"/>
              <a:cs typeface="微软雅黑" panose="020B0503020204020204" charset="-122"/>
            </a:endParaRPr>
          </a:p>
        </p:txBody>
      </p:sp>
    </p:spTree>
    <p:extLst>
      <p:ext uri="{BB962C8B-B14F-4D97-AF65-F5344CB8AC3E}">
        <p14:creationId xmlns:p14="http://schemas.microsoft.com/office/powerpoint/2010/main" val="3869143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680085" y="998755"/>
            <a:ext cx="10601960" cy="2582566"/>
          </a:xfrm>
          <a:prstGeom prst="rect">
            <a:avLst/>
          </a:prstGeom>
          <a:noFill/>
        </p:spPr>
        <p:txBody>
          <a:bodyPr wrap="square" rtlCol="0" anchor="t">
            <a:spAutoFit/>
          </a:bodyPr>
          <a:lstStyle/>
          <a:p>
            <a:pPr marL="0" indent="0" eaLnBrk="1" fontAlgn="auto" latinLnBrk="0" hangingPunct="1">
              <a:lnSpc>
                <a:spcPct val="150000"/>
              </a:lnSpc>
            </a:pPr>
            <a:r>
              <a:rPr lang="en-US" altLang="zh-CN" b="1" dirty="0">
                <a:latin typeface="微软雅黑" panose="020B0503020204020204" charset="-122"/>
                <a:ea typeface="微软雅黑" panose="020B0503020204020204" charset="-122"/>
                <a:cs typeface="微软雅黑" panose="020B0503020204020204" charset="-122"/>
              </a:rPr>
              <a:t>Tubeless anesthesia </a:t>
            </a:r>
            <a:r>
              <a:rPr lang="en-US" altLang="zh-CN" b="0" dirty="0">
                <a:latin typeface="微软雅黑" panose="020B0503020204020204" charset="-122"/>
                <a:ea typeface="微软雅黑" panose="020B0503020204020204" charset="-122"/>
                <a:cs typeface="微软雅黑" panose="020B0503020204020204" charset="-122"/>
              </a:rPr>
              <a:t>is an innovative anesthetic technique used in video-assisted thoracoscopic surgery (VATS), in which a laryngeal mask airway (LMA) is employed to maintain spontaneous breathing during general anesthesia. This method uses a non-invasive airway device that does not enter the trachea and is combined with regional anesthesia and intravenous sedation and analgesia to achieve the principles of Enhanced Recovery After Surgery (ERAS).</a:t>
            </a:r>
            <a:endParaRPr lang="zh-CN" altLang="en-US" b="0" dirty="0">
              <a:latin typeface="微软雅黑" panose="020B0503020204020204" charset="-122"/>
              <a:ea typeface="微软雅黑" panose="020B0503020204020204" charset="-122"/>
              <a:cs typeface="微软雅黑" panose="020B0503020204020204" charset="-122"/>
            </a:endParaRPr>
          </a:p>
        </p:txBody>
      </p:sp>
      <p:sp>
        <p:nvSpPr>
          <p:cNvPr id="22" name="文本框 21"/>
          <p:cNvSpPr txBox="1"/>
          <p:nvPr/>
        </p:nvSpPr>
        <p:spPr>
          <a:xfrm>
            <a:off x="6477000" y="3590706"/>
            <a:ext cx="4572789" cy="2435374"/>
          </a:xfrm>
          <a:prstGeom prst="rect">
            <a:avLst/>
          </a:prstGeom>
          <a:noFill/>
        </p:spPr>
        <p:txBody>
          <a:bodyPr wrap="square" lIns="91440" tIns="45720" rIns="91440" bIns="45720" rtlCol="0" anchor="t">
            <a:noAutofit/>
          </a:bodyPr>
          <a:lstStyle/>
          <a:p>
            <a:pPr marL="285750" indent="-285750" eaLnBrk="1" fontAlgn="auto" latinLnBrk="0" hangingPunct="1">
              <a:buFont typeface="Arial" panose="020B0604020202020204" pitchFamily="34" charset="0"/>
              <a:buChar char="•"/>
            </a:pPr>
            <a:r>
              <a:rPr lang="en-US" altLang="zh-CN" dirty="0">
                <a:latin typeface="Microsoft YaHei"/>
                <a:ea typeface="微软雅黑"/>
                <a:cs typeface="微软雅黑" panose="020B0503020204020204" charset="-122"/>
              </a:rPr>
              <a:t>Fewer pulmonary complications</a:t>
            </a:r>
          </a:p>
          <a:p>
            <a:pPr marL="285750" indent="-285750" eaLnBrk="1" fontAlgn="auto" latinLnBrk="0" hangingPunct="1">
              <a:buFont typeface="Arial" panose="020B0604020202020204" pitchFamily="34" charset="0"/>
              <a:buChar char="•"/>
            </a:pPr>
            <a:r>
              <a:rPr lang="en-US" dirty="0">
                <a:latin typeface="Microsoft YaHei"/>
                <a:ea typeface="Microsoft YaHei"/>
              </a:rPr>
              <a:t>Minimal postoperative sore throat, hoarseness, and coughing</a:t>
            </a:r>
            <a:r>
              <a:rPr lang="en-US" altLang="zh-CN" b="0" dirty="0">
                <a:latin typeface="Microsoft YaHei"/>
                <a:ea typeface="微软雅黑"/>
                <a:cs typeface="微软雅黑" panose="020B0503020204020204" charset="-122"/>
              </a:rPr>
              <a:t> </a:t>
            </a:r>
          </a:p>
          <a:p>
            <a:pPr marL="285750" indent="-285750" eaLnBrk="1" fontAlgn="auto" latinLnBrk="0" hangingPunct="1">
              <a:buFont typeface="Arial" panose="020B0604020202020204" pitchFamily="34" charset="0"/>
              <a:buChar char="•"/>
            </a:pPr>
            <a:r>
              <a:rPr lang="en-US" dirty="0">
                <a:latin typeface="Microsoft YaHei"/>
                <a:ea typeface="Microsoft YaHei"/>
              </a:rPr>
              <a:t>Shorter anesthesia recovery and overall recovery time</a:t>
            </a:r>
          </a:p>
          <a:p>
            <a:pPr marL="285750" indent="-285750" eaLnBrk="1" fontAlgn="auto" latinLnBrk="0" hangingPunct="1">
              <a:buFont typeface="Arial" panose="020B0604020202020204" pitchFamily="34" charset="0"/>
              <a:buChar char="•"/>
            </a:pPr>
            <a:r>
              <a:rPr lang="en-US" dirty="0">
                <a:latin typeface="Microsoft YaHei"/>
                <a:ea typeface="Microsoft YaHei"/>
              </a:rPr>
              <a:t>Reduced duration of chest drainage</a:t>
            </a:r>
          </a:p>
          <a:p>
            <a:pPr marL="285750" indent="-285750" eaLnBrk="1" fontAlgn="auto" latinLnBrk="0" hangingPunct="1">
              <a:buFont typeface="Arial" panose="020B0604020202020204" pitchFamily="34" charset="0"/>
              <a:buChar char="•"/>
            </a:pPr>
            <a:r>
              <a:rPr lang="en-MY" dirty="0">
                <a:latin typeface="Microsoft YaHei"/>
                <a:ea typeface="Microsoft YaHei"/>
              </a:rPr>
              <a:t>Shorter postoperative hospital stay and lower hospitalization costs</a:t>
            </a:r>
            <a:endParaRPr lang="en-US">
              <a:latin typeface="Microsoft YaHei"/>
              <a:ea typeface="Microsoft YaHei"/>
            </a:endParaRPr>
          </a:p>
          <a:p>
            <a:pPr marL="0" indent="0" eaLnBrk="1" fontAlgn="auto" latinLnBrk="0" hangingPunct="1">
              <a:lnSpc>
                <a:spcPct val="150000"/>
              </a:lnSpc>
            </a:pPr>
            <a:endParaRPr lang="en-US" altLang="zh-CN" b="0" dirty="0">
              <a:latin typeface="Microsoft YaHei"/>
              <a:ea typeface="微软雅黑"/>
              <a:cs typeface="微软雅黑" panose="020B0503020204020204" charset="-122"/>
            </a:endParaRPr>
          </a:p>
          <a:p>
            <a:pPr marL="0" indent="0" eaLnBrk="1" fontAlgn="auto" latinLnBrk="0" hangingPunct="1">
              <a:lnSpc>
                <a:spcPct val="150000"/>
              </a:lnSpc>
            </a:pPr>
            <a:endParaRPr lang="zh-CN" altLang="en-US" b="1" dirty="0">
              <a:highlight>
                <a:srgbClr val="FFFF00"/>
              </a:highlight>
              <a:latin typeface="Microsoft YaHei"/>
              <a:ea typeface="Microsoft YaHei"/>
              <a:cs typeface="微软雅黑" panose="020B0503020204020204" charset="-122"/>
            </a:endParaRPr>
          </a:p>
        </p:txBody>
      </p:sp>
      <p:pic>
        <p:nvPicPr>
          <p:cNvPr id="23" name="图片 22"/>
          <p:cNvPicPr>
            <a:picLocks noChangeAspect="1"/>
          </p:cNvPicPr>
          <p:nvPr/>
        </p:nvPicPr>
        <p:blipFill>
          <a:blip r:embed="rId3"/>
          <a:stretch>
            <a:fillRect/>
          </a:stretch>
        </p:blipFill>
        <p:spPr>
          <a:xfrm>
            <a:off x="683714" y="3599464"/>
            <a:ext cx="5518150" cy="2602865"/>
          </a:xfrm>
          <a:prstGeom prst="rect">
            <a:avLst/>
          </a:prstGeom>
        </p:spPr>
      </p:pic>
      <p:sp>
        <p:nvSpPr>
          <p:cNvPr id="2" name="object 11">
            <a:extLst>
              <a:ext uri="{FF2B5EF4-FFF2-40B4-BE49-F238E27FC236}">
                <a16:creationId xmlns:a16="http://schemas.microsoft.com/office/drawing/2014/main" id="{2FFA63B5-A312-C98B-F84D-EC8E9F60986E}"/>
              </a:ext>
            </a:extLst>
          </p:cNvPr>
          <p:cNvSpPr txBox="1"/>
          <p:nvPr/>
        </p:nvSpPr>
        <p:spPr>
          <a:xfrm>
            <a:off x="9105215" y="6536678"/>
            <a:ext cx="2940197" cy="228909"/>
          </a:xfrm>
          <a:prstGeom prst="rect">
            <a:avLst/>
          </a:prstGeom>
        </p:spPr>
        <p:txBody>
          <a:bodyPr vert="horz" wrap="square" lIns="0" tIns="13335" rIns="0" bIns="0" rtlCol="0">
            <a:spAutoFit/>
          </a:bodyPr>
          <a:lstStyle/>
          <a:p>
            <a:pPr marL="12700">
              <a:lnSpc>
                <a:spcPct val="100000"/>
              </a:lnSpc>
              <a:spcBef>
                <a:spcPts val="105"/>
              </a:spcBef>
            </a:pPr>
            <a:r>
              <a:rPr sz="1400" b="1" spc="-10" dirty="0">
                <a:solidFill>
                  <a:schemeClr val="tx1"/>
                </a:solidFill>
                <a:latin typeface="微软雅黑" panose="020B0503020204020204" charset="-122"/>
                <a:cs typeface="微软雅黑" panose="020B0503020204020204" charset="-122"/>
              </a:rPr>
              <a:t>Confidential</a:t>
            </a:r>
            <a:r>
              <a:rPr lang="en-MY" sz="1400" b="1" spc="-10" dirty="0">
                <a:solidFill>
                  <a:schemeClr val="tx1"/>
                </a:solidFill>
                <a:latin typeface="微软雅黑" panose="020B0503020204020204" charset="-122"/>
                <a:cs typeface="微软雅黑" panose="020B0503020204020204" charset="-122"/>
              </a:rPr>
              <a:t> – Do Not Distribute</a:t>
            </a:r>
            <a:endParaRPr sz="1400" b="1" dirty="0">
              <a:solidFill>
                <a:schemeClr val="tx1"/>
              </a:solidFill>
              <a:latin typeface="微软雅黑" panose="020B0503020204020204" charset="-122"/>
              <a:cs typeface="微软雅黑" panose="020B0503020204020204" charset="-122"/>
            </a:endParaRPr>
          </a:p>
        </p:txBody>
      </p:sp>
      <p:sp>
        <p:nvSpPr>
          <p:cNvPr id="6" name="object 7">
            <a:extLst>
              <a:ext uri="{FF2B5EF4-FFF2-40B4-BE49-F238E27FC236}">
                <a16:creationId xmlns:a16="http://schemas.microsoft.com/office/drawing/2014/main" id="{46F2A18B-836D-1CCE-650E-4A3C22E43DB2}"/>
              </a:ext>
            </a:extLst>
          </p:cNvPr>
          <p:cNvSpPr txBox="1">
            <a:spLocks noGrp="1"/>
          </p:cNvSpPr>
          <p:nvPr>
            <p:ph type="title"/>
          </p:nvPr>
        </p:nvSpPr>
        <p:spPr>
          <a:xfrm>
            <a:off x="685800" y="247244"/>
            <a:ext cx="10052050" cy="477054"/>
          </a:xfrm>
          <a:prstGeom prst="rect">
            <a:avLst/>
          </a:prstGeom>
        </p:spPr>
        <p:txBody>
          <a:bodyPr vert="horz" wrap="square" lIns="0" tIns="15240" rIns="0" bIns="0" rtlCol="0" anchor="t">
            <a:spAutoFit/>
          </a:bodyPr>
          <a:lstStyle/>
          <a:p>
            <a:pPr marL="12700">
              <a:spcBef>
                <a:spcPts val="120"/>
              </a:spcBef>
            </a:pPr>
            <a:r>
              <a:rPr lang="en-US" altLang="zh-CN" sz="3000" dirty="0" err="1">
                <a:latin typeface="微软雅黑"/>
                <a:ea typeface="微软雅黑"/>
              </a:rPr>
              <a:t>SafeLM</a:t>
            </a:r>
            <a:r>
              <a:rPr lang="en-US" altLang="zh-CN" sz="3000" dirty="0">
                <a:latin typeface="微软雅黑"/>
                <a:ea typeface="微软雅黑"/>
              </a:rPr>
              <a:t>® broadens clinical use of SGA</a:t>
            </a:r>
            <a:endParaRPr lang="zh-CN" altLang="en-US" spc="-10" dirty="0">
              <a:latin typeface="微软雅黑"/>
              <a:ea typeface="微软雅黑"/>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穿着蓝色衣服的小孩&#10;&#10;低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44971" t="-1" b="37343"/>
          <a:stretch>
            <a:fillRect/>
          </a:stretch>
        </p:blipFill>
        <p:spPr>
          <a:xfrm>
            <a:off x="0" y="0"/>
            <a:ext cx="12192000" cy="6858000"/>
          </a:xfrm>
          <a:prstGeom prst="rect">
            <a:avLst/>
          </a:prstGeom>
        </p:spPr>
      </p:pic>
      <p:sp>
        <p:nvSpPr>
          <p:cNvPr id="4" name="文本框 3"/>
          <p:cNvSpPr txBox="1"/>
          <p:nvPr/>
        </p:nvSpPr>
        <p:spPr>
          <a:xfrm>
            <a:off x="430940" y="6160564"/>
            <a:ext cx="3185507" cy="583565"/>
          </a:xfrm>
          <a:prstGeom prst="rect">
            <a:avLst/>
          </a:prstGeom>
          <a:noFill/>
        </p:spPr>
        <p:txBody>
          <a:bodyPr wrap="square">
            <a:spAutoFit/>
          </a:bodyPr>
          <a:lstStyle/>
          <a:p>
            <a:pPr algn="ctr" defTabSz="914400"/>
            <a:r>
              <a:rPr lang="en-US" altLang="zh-CN" sz="2000" i="1" dirty="0">
                <a:solidFill>
                  <a:prstClr val="white"/>
                </a:solidFill>
              </a:rPr>
              <a:t>Magill Medical</a:t>
            </a:r>
          </a:p>
          <a:p>
            <a:pPr algn="ctr" defTabSz="914400"/>
            <a:r>
              <a:rPr lang="en-US" altLang="zh-CN" sz="1200" i="1" dirty="0">
                <a:solidFill>
                  <a:prstClr val="white"/>
                </a:solidFill>
              </a:rPr>
              <a:t>Innovation for Better Health</a:t>
            </a:r>
            <a:endParaRPr lang="zh-CN" altLang="en-US" sz="1200" i="1" dirty="0">
              <a:solidFill>
                <a:prstClr val="black"/>
              </a:solidFill>
            </a:endParaRPr>
          </a:p>
        </p:txBody>
      </p:sp>
      <p:pic>
        <p:nvPicPr>
          <p:cNvPr id="6" name="图片 5" descr="图形用户界面&#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2615" y="420449"/>
            <a:ext cx="11295617" cy="6355668"/>
          </a:xfrm>
          <a:prstGeom prst="rect">
            <a:avLst/>
          </a:prstGeom>
        </p:spPr>
      </p:pic>
      <p:sp>
        <p:nvSpPr>
          <p:cNvPr id="2" name="矩形 1"/>
          <p:cNvSpPr/>
          <p:nvPr/>
        </p:nvSpPr>
        <p:spPr bwMode="auto">
          <a:xfrm>
            <a:off x="3616447" y="1617281"/>
            <a:ext cx="8510040" cy="2726119"/>
          </a:xfrm>
          <a:prstGeom prst="rect">
            <a:avLst/>
          </a:prstGeom>
          <a:solidFill>
            <a:schemeClr val="accent1">
              <a:alpha val="47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2400" b="1" i="0" u="none" strike="noStrike" cap="none" normalizeH="0" baseline="0">
              <a:ln>
                <a:noFill/>
              </a:ln>
              <a:solidFill>
                <a:schemeClr val="tx1"/>
              </a:solidFill>
              <a:effectLst/>
              <a:latin typeface="Arial" panose="020B0604020202020204" pitchFamily="34" charset="0"/>
              <a:ea typeface="华文细黑" panose="02010600040101010101" pitchFamily="2" charset="-122"/>
            </a:endParaRPr>
          </a:p>
        </p:txBody>
      </p:sp>
      <p:sp>
        <p:nvSpPr>
          <p:cNvPr id="11" name="文本框 10"/>
          <p:cNvSpPr txBox="1"/>
          <p:nvPr/>
        </p:nvSpPr>
        <p:spPr>
          <a:xfrm>
            <a:off x="3616447" y="1828800"/>
            <a:ext cx="8633333" cy="2123658"/>
          </a:xfrm>
          <a:prstGeom prst="rect">
            <a:avLst/>
          </a:prstGeom>
          <a:noFill/>
          <a:effectLst>
            <a:outerShdw blurRad="50800" dist="38100" dir="2700000" algn="tl" rotWithShape="0">
              <a:prstClr val="black">
                <a:alpha val="40000"/>
              </a:prstClr>
            </a:outerShdw>
          </a:effectLst>
        </p:spPr>
        <p:txBody>
          <a:bodyPr wrap="square" lIns="91440" tIns="45720" rIns="91440" bIns="45720" anchor="t">
            <a:spAutoFit/>
          </a:bodyPr>
          <a:lstStyle/>
          <a:p>
            <a:pPr algn="l" defTabSz="914400"/>
            <a:r>
              <a:rPr lang="en-MY" altLang="zh-CN" sz="3600" dirty="0">
                <a:solidFill>
                  <a:schemeClr val="bg1"/>
                </a:solidFill>
                <a:latin typeface="Microsoft YaHei"/>
                <a:ea typeface="微软雅黑"/>
              </a:rPr>
              <a:t>Magill</a:t>
            </a:r>
            <a:r>
              <a:rPr lang="zh-CN" altLang="en-US" sz="3600" dirty="0">
                <a:solidFill>
                  <a:schemeClr val="bg1"/>
                </a:solidFill>
                <a:latin typeface="Microsoft YaHei"/>
                <a:ea typeface="Microsoft YaHei"/>
              </a:rPr>
              <a:t> </a:t>
            </a:r>
            <a:r>
              <a:rPr lang="en-US" altLang="zh-CN" sz="3600" err="1">
                <a:solidFill>
                  <a:schemeClr val="bg1"/>
                </a:solidFill>
                <a:latin typeface="Microsoft YaHei"/>
                <a:ea typeface="微软雅黑"/>
              </a:rPr>
              <a:t>SafeLM</a:t>
            </a:r>
            <a:r>
              <a:rPr lang="en-US" altLang="zh-CN" sz="3600" baseline="30000" dirty="0">
                <a:solidFill>
                  <a:schemeClr val="bg1"/>
                </a:solidFill>
                <a:latin typeface="Microsoft YaHei"/>
                <a:ea typeface="微软雅黑"/>
              </a:rPr>
              <a:t>® </a:t>
            </a:r>
            <a:r>
              <a:rPr lang="en-MY" altLang="zh-CN" sz="3600" dirty="0">
                <a:solidFill>
                  <a:schemeClr val="bg1"/>
                </a:solidFill>
                <a:effectLst/>
                <a:latin typeface="Microsoft YaHei"/>
                <a:ea typeface="方正正粗黑简体" panose="02000000000000000000" pitchFamily="2" charset="-122"/>
              </a:rPr>
              <a:t>Video Laryngeal Mask</a:t>
            </a:r>
            <a:endParaRPr lang="en-US" altLang="zh-CN" sz="3600" i="1">
              <a:solidFill>
                <a:schemeClr val="bg1"/>
              </a:solidFill>
              <a:latin typeface="Microsoft YaHei"/>
              <a:ea typeface="方正正粗黑简体" panose="02000000000000000000" pitchFamily="2" charset="-122"/>
            </a:endParaRPr>
          </a:p>
          <a:p>
            <a:pPr algn="l" defTabSz="914400"/>
            <a:r>
              <a:rPr lang="en-MY" altLang="zh-CN" sz="4800" dirty="0">
                <a:solidFill>
                  <a:schemeClr val="bg1"/>
                </a:solidFill>
                <a:latin typeface="Microsoft YaHei"/>
                <a:ea typeface="迷你简雁翎"/>
              </a:rPr>
              <a:t>Truly visual, </a:t>
            </a:r>
          </a:p>
          <a:p>
            <a:pPr algn="l" defTabSz="914400"/>
            <a:r>
              <a:rPr lang="en-MY" altLang="zh-CN" sz="4800" dirty="0">
                <a:solidFill>
                  <a:schemeClr val="bg1"/>
                </a:solidFill>
                <a:latin typeface="Microsoft YaHei"/>
                <a:ea typeface="迷你简雁翎"/>
              </a:rPr>
              <a:t>Shaping the future</a:t>
            </a:r>
            <a:endParaRPr lang="en-US" altLang="zh-CN" sz="2000">
              <a:solidFill>
                <a:schemeClr val="bg1"/>
              </a:solidFill>
              <a:latin typeface="Microsoft YaHei"/>
              <a:ea typeface="迷你简雁翎"/>
            </a:endParaRPr>
          </a:p>
        </p:txBody>
      </p:sp>
    </p:spTree>
  </p:cSld>
  <p:clrMapOvr>
    <a:masterClrMapping/>
  </p:clrMapOvr>
  <mc:AlternateContent xmlns:mc="http://schemas.openxmlformats.org/markup-compatibility/2006" xmlns:p14="http://schemas.microsoft.com/office/powerpoint/2010/main">
    <mc:Choice Requires="p14">
      <p:transition p14:dur="0" advTm="35931"/>
    </mc:Choice>
    <mc:Fallback xmlns="">
      <p:transition advTm="3593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278524" y="1381081"/>
            <a:ext cx="2667836" cy="4469130"/>
            <a:chOff x="3082" y="2209"/>
            <a:chExt cx="5456" cy="7595"/>
          </a:xfrm>
        </p:grpSpPr>
        <p:sp>
          <p:nvSpPr>
            <p:cNvPr id="3" name="object 3"/>
            <p:cNvSpPr/>
            <p:nvPr>
              <p:custDataLst>
                <p:tags r:id="rId22"/>
              </p:custDataLst>
            </p:nvPr>
          </p:nvSpPr>
          <p:spPr>
            <a:xfrm>
              <a:off x="3082" y="2209"/>
              <a:ext cx="5456" cy="7595"/>
            </a:xfrm>
            <a:custGeom>
              <a:avLst/>
              <a:gdLst/>
              <a:ahLst/>
              <a:cxnLst/>
              <a:rect l="l" t="t" r="r" b="b"/>
              <a:pathLst>
                <a:path w="3517900" h="4822825">
                  <a:moveTo>
                    <a:pt x="1758721" y="4822291"/>
                  </a:moveTo>
                  <a:lnTo>
                    <a:pt x="1710312" y="4821638"/>
                  </a:lnTo>
                  <a:lnTo>
                    <a:pt x="1662225" y="4819689"/>
                  </a:lnTo>
                  <a:lnTo>
                    <a:pt x="1614479" y="4816461"/>
                  </a:lnTo>
                  <a:lnTo>
                    <a:pt x="1567090" y="4811971"/>
                  </a:lnTo>
                  <a:lnTo>
                    <a:pt x="1520074" y="4806236"/>
                  </a:lnTo>
                  <a:lnTo>
                    <a:pt x="1473449" y="4799273"/>
                  </a:lnTo>
                  <a:lnTo>
                    <a:pt x="1427230" y="4791098"/>
                  </a:lnTo>
                  <a:lnTo>
                    <a:pt x="1381436" y="4781728"/>
                  </a:lnTo>
                  <a:lnTo>
                    <a:pt x="1336082" y="4771180"/>
                  </a:lnTo>
                  <a:lnTo>
                    <a:pt x="1291185" y="4759470"/>
                  </a:lnTo>
                  <a:lnTo>
                    <a:pt x="1246763" y="4746616"/>
                  </a:lnTo>
                  <a:lnTo>
                    <a:pt x="1202831" y="4732634"/>
                  </a:lnTo>
                  <a:lnTo>
                    <a:pt x="1159407" y="4717541"/>
                  </a:lnTo>
                  <a:lnTo>
                    <a:pt x="1116508" y="4701354"/>
                  </a:lnTo>
                  <a:lnTo>
                    <a:pt x="1074150" y="4684090"/>
                  </a:lnTo>
                  <a:lnTo>
                    <a:pt x="1032350" y="4665764"/>
                  </a:lnTo>
                  <a:lnTo>
                    <a:pt x="991124" y="4646395"/>
                  </a:lnTo>
                  <a:lnTo>
                    <a:pt x="950490" y="4625998"/>
                  </a:lnTo>
                  <a:lnTo>
                    <a:pt x="910464" y="4604591"/>
                  </a:lnTo>
                  <a:lnTo>
                    <a:pt x="871063" y="4582191"/>
                  </a:lnTo>
                  <a:lnTo>
                    <a:pt x="832304" y="4558814"/>
                  </a:lnTo>
                  <a:lnTo>
                    <a:pt x="794204" y="4534476"/>
                  </a:lnTo>
                  <a:lnTo>
                    <a:pt x="756779" y="4509196"/>
                  </a:lnTo>
                  <a:lnTo>
                    <a:pt x="720046" y="4482989"/>
                  </a:lnTo>
                  <a:lnTo>
                    <a:pt x="684021" y="4455872"/>
                  </a:lnTo>
                  <a:lnTo>
                    <a:pt x="648723" y="4427862"/>
                  </a:lnTo>
                  <a:lnTo>
                    <a:pt x="614166" y="4398976"/>
                  </a:lnTo>
                  <a:lnTo>
                    <a:pt x="580369" y="4369230"/>
                  </a:lnTo>
                  <a:lnTo>
                    <a:pt x="547348" y="4338642"/>
                  </a:lnTo>
                  <a:lnTo>
                    <a:pt x="515119" y="4307228"/>
                  </a:lnTo>
                  <a:lnTo>
                    <a:pt x="483700" y="4275005"/>
                  </a:lnTo>
                  <a:lnTo>
                    <a:pt x="453107" y="4241990"/>
                  </a:lnTo>
                  <a:lnTo>
                    <a:pt x="423357" y="4208199"/>
                  </a:lnTo>
                  <a:lnTo>
                    <a:pt x="394467" y="4173649"/>
                  </a:lnTo>
                  <a:lnTo>
                    <a:pt x="366453" y="4138358"/>
                  </a:lnTo>
                  <a:lnTo>
                    <a:pt x="339333" y="4102341"/>
                  </a:lnTo>
                  <a:lnTo>
                    <a:pt x="313122" y="4065616"/>
                  </a:lnTo>
                  <a:lnTo>
                    <a:pt x="287838" y="4028199"/>
                  </a:lnTo>
                  <a:lnTo>
                    <a:pt x="263498" y="3990107"/>
                  </a:lnTo>
                  <a:lnTo>
                    <a:pt x="240118" y="3951357"/>
                  </a:lnTo>
                  <a:lnTo>
                    <a:pt x="217715" y="3911966"/>
                  </a:lnTo>
                  <a:lnTo>
                    <a:pt x="196306" y="3871950"/>
                  </a:lnTo>
                  <a:lnTo>
                    <a:pt x="175908" y="3831326"/>
                  </a:lnTo>
                  <a:lnTo>
                    <a:pt x="156536" y="3790112"/>
                  </a:lnTo>
                  <a:lnTo>
                    <a:pt x="138209" y="3748323"/>
                  </a:lnTo>
                  <a:lnTo>
                    <a:pt x="120943" y="3705977"/>
                  </a:lnTo>
                  <a:lnTo>
                    <a:pt x="104755" y="3663090"/>
                  </a:lnTo>
                  <a:lnTo>
                    <a:pt x="89661" y="3619679"/>
                  </a:lnTo>
                  <a:lnTo>
                    <a:pt x="75678" y="3575761"/>
                  </a:lnTo>
                  <a:lnTo>
                    <a:pt x="62823" y="3531352"/>
                  </a:lnTo>
                  <a:lnTo>
                    <a:pt x="51113" y="3486470"/>
                  </a:lnTo>
                  <a:lnTo>
                    <a:pt x="40564" y="3441131"/>
                  </a:lnTo>
                  <a:lnTo>
                    <a:pt x="31194" y="3395353"/>
                  </a:lnTo>
                  <a:lnTo>
                    <a:pt x="23018" y="3349151"/>
                  </a:lnTo>
                  <a:lnTo>
                    <a:pt x="16055" y="3302542"/>
                  </a:lnTo>
                  <a:lnTo>
                    <a:pt x="10320" y="3255544"/>
                  </a:lnTo>
                  <a:lnTo>
                    <a:pt x="5830" y="3208172"/>
                  </a:lnTo>
                  <a:lnTo>
                    <a:pt x="2602" y="3160445"/>
                  </a:lnTo>
                  <a:lnTo>
                    <a:pt x="653" y="3112378"/>
                  </a:lnTo>
                  <a:lnTo>
                    <a:pt x="0" y="3063989"/>
                  </a:lnTo>
                  <a:lnTo>
                    <a:pt x="0" y="1759445"/>
                  </a:lnTo>
                  <a:lnTo>
                    <a:pt x="653" y="1711000"/>
                  </a:lnTo>
                  <a:lnTo>
                    <a:pt x="2602" y="1662879"/>
                  </a:lnTo>
                  <a:lnTo>
                    <a:pt x="5830" y="1615100"/>
                  </a:lnTo>
                  <a:lnTo>
                    <a:pt x="10320" y="1567678"/>
                  </a:lnTo>
                  <a:lnTo>
                    <a:pt x="16055" y="1520632"/>
                  </a:lnTo>
                  <a:lnTo>
                    <a:pt x="23018" y="1473976"/>
                  </a:lnTo>
                  <a:lnTo>
                    <a:pt x="31194" y="1427729"/>
                  </a:lnTo>
                  <a:lnTo>
                    <a:pt x="40564" y="1381907"/>
                  </a:lnTo>
                  <a:lnTo>
                    <a:pt x="51113" y="1336526"/>
                  </a:lnTo>
                  <a:lnTo>
                    <a:pt x="62823" y="1291604"/>
                  </a:lnTo>
                  <a:lnTo>
                    <a:pt x="75678" y="1247157"/>
                  </a:lnTo>
                  <a:lnTo>
                    <a:pt x="89661" y="1203202"/>
                  </a:lnTo>
                  <a:lnTo>
                    <a:pt x="104755" y="1159755"/>
                  </a:lnTo>
                  <a:lnTo>
                    <a:pt x="120943" y="1116834"/>
                  </a:lnTo>
                  <a:lnTo>
                    <a:pt x="138209" y="1074455"/>
                  </a:lnTo>
                  <a:lnTo>
                    <a:pt x="156536" y="1032635"/>
                  </a:lnTo>
                  <a:lnTo>
                    <a:pt x="175908" y="991390"/>
                  </a:lnTo>
                  <a:lnTo>
                    <a:pt x="196306" y="950738"/>
                  </a:lnTo>
                  <a:lnTo>
                    <a:pt x="217715" y="910695"/>
                  </a:lnTo>
                  <a:lnTo>
                    <a:pt x="240118" y="871278"/>
                  </a:lnTo>
                  <a:lnTo>
                    <a:pt x="263498" y="832503"/>
                  </a:lnTo>
                  <a:lnTo>
                    <a:pt x="287838" y="794388"/>
                  </a:lnTo>
                  <a:lnTo>
                    <a:pt x="313122" y="756948"/>
                  </a:lnTo>
                  <a:lnTo>
                    <a:pt x="339333" y="720202"/>
                  </a:lnTo>
                  <a:lnTo>
                    <a:pt x="366453" y="684165"/>
                  </a:lnTo>
                  <a:lnTo>
                    <a:pt x="394467" y="648854"/>
                  </a:lnTo>
                  <a:lnTo>
                    <a:pt x="423357" y="614287"/>
                  </a:lnTo>
                  <a:lnTo>
                    <a:pt x="453107" y="580479"/>
                  </a:lnTo>
                  <a:lnTo>
                    <a:pt x="483700" y="547448"/>
                  </a:lnTo>
                  <a:lnTo>
                    <a:pt x="515119" y="515210"/>
                  </a:lnTo>
                  <a:lnTo>
                    <a:pt x="547348" y="483782"/>
                  </a:lnTo>
                  <a:lnTo>
                    <a:pt x="580369" y="453181"/>
                  </a:lnTo>
                  <a:lnTo>
                    <a:pt x="614166" y="423423"/>
                  </a:lnTo>
                  <a:lnTo>
                    <a:pt x="648723" y="394526"/>
                  </a:lnTo>
                  <a:lnTo>
                    <a:pt x="684021" y="366505"/>
                  </a:lnTo>
                  <a:lnTo>
                    <a:pt x="720046" y="339379"/>
                  </a:lnTo>
                  <a:lnTo>
                    <a:pt x="756779" y="313163"/>
                  </a:lnTo>
                  <a:lnTo>
                    <a:pt x="794204" y="287874"/>
                  </a:lnTo>
                  <a:lnTo>
                    <a:pt x="832304" y="263529"/>
                  </a:lnTo>
                  <a:lnTo>
                    <a:pt x="871063" y="240145"/>
                  </a:lnTo>
                  <a:lnTo>
                    <a:pt x="910464" y="217738"/>
                  </a:lnTo>
                  <a:lnTo>
                    <a:pt x="950490" y="196326"/>
                  </a:lnTo>
                  <a:lnTo>
                    <a:pt x="991124" y="175924"/>
                  </a:lnTo>
                  <a:lnTo>
                    <a:pt x="1032350" y="156550"/>
                  </a:lnTo>
                  <a:lnTo>
                    <a:pt x="1074150" y="138221"/>
                  </a:lnTo>
                  <a:lnTo>
                    <a:pt x="1116508" y="120953"/>
                  </a:lnTo>
                  <a:lnTo>
                    <a:pt x="1159407" y="104762"/>
                  </a:lnTo>
                  <a:lnTo>
                    <a:pt x="1202831" y="89667"/>
                  </a:lnTo>
                  <a:lnTo>
                    <a:pt x="1246763" y="75683"/>
                  </a:lnTo>
                  <a:lnTo>
                    <a:pt x="1291185" y="62827"/>
                  </a:lnTo>
                  <a:lnTo>
                    <a:pt x="1336082" y="51115"/>
                  </a:lnTo>
                  <a:lnTo>
                    <a:pt x="1381436" y="40566"/>
                  </a:lnTo>
                  <a:lnTo>
                    <a:pt x="1427230" y="31195"/>
                  </a:lnTo>
                  <a:lnTo>
                    <a:pt x="1473449" y="23019"/>
                  </a:lnTo>
                  <a:lnTo>
                    <a:pt x="1520074" y="16055"/>
                  </a:lnTo>
                  <a:lnTo>
                    <a:pt x="1567090" y="10320"/>
                  </a:lnTo>
                  <a:lnTo>
                    <a:pt x="1614479" y="5830"/>
                  </a:lnTo>
                  <a:lnTo>
                    <a:pt x="1662225" y="2602"/>
                  </a:lnTo>
                  <a:lnTo>
                    <a:pt x="1710312" y="653"/>
                  </a:lnTo>
                  <a:lnTo>
                    <a:pt x="1758721" y="0"/>
                  </a:lnTo>
                  <a:lnTo>
                    <a:pt x="1807130" y="653"/>
                  </a:lnTo>
                  <a:lnTo>
                    <a:pt x="1855216" y="2602"/>
                  </a:lnTo>
                  <a:lnTo>
                    <a:pt x="1902962" y="5830"/>
                  </a:lnTo>
                  <a:lnTo>
                    <a:pt x="1950352" y="10320"/>
                  </a:lnTo>
                  <a:lnTo>
                    <a:pt x="1997367" y="16055"/>
                  </a:lnTo>
                  <a:lnTo>
                    <a:pt x="2043993" y="23019"/>
                  </a:lnTo>
                  <a:lnTo>
                    <a:pt x="2090211" y="31195"/>
                  </a:lnTo>
                  <a:lnTo>
                    <a:pt x="2136005" y="40566"/>
                  </a:lnTo>
                  <a:lnTo>
                    <a:pt x="2181359" y="51115"/>
                  </a:lnTo>
                  <a:lnTo>
                    <a:pt x="2226255" y="62827"/>
                  </a:lnTo>
                  <a:lnTo>
                    <a:pt x="2270678" y="75683"/>
                  </a:lnTo>
                  <a:lnTo>
                    <a:pt x="2314609" y="89667"/>
                  </a:lnTo>
                  <a:lnTo>
                    <a:pt x="2358032" y="104762"/>
                  </a:lnTo>
                  <a:lnTo>
                    <a:pt x="2400932" y="120953"/>
                  </a:lnTo>
                  <a:lnTo>
                    <a:pt x="2443289" y="138221"/>
                  </a:lnTo>
                  <a:lnTo>
                    <a:pt x="2485089" y="156550"/>
                  </a:lnTo>
                  <a:lnTo>
                    <a:pt x="2526314" y="175924"/>
                  </a:lnTo>
                  <a:lnTo>
                    <a:pt x="2566948" y="196326"/>
                  </a:lnTo>
                  <a:lnTo>
                    <a:pt x="2606973" y="217738"/>
                  </a:lnTo>
                  <a:lnTo>
                    <a:pt x="2646374" y="240145"/>
                  </a:lnTo>
                  <a:lnTo>
                    <a:pt x="2685132" y="263529"/>
                  </a:lnTo>
                  <a:lnTo>
                    <a:pt x="2723232" y="287874"/>
                  </a:lnTo>
                  <a:lnTo>
                    <a:pt x="2760657" y="313163"/>
                  </a:lnTo>
                  <a:lnTo>
                    <a:pt x="2797389" y="339379"/>
                  </a:lnTo>
                  <a:lnTo>
                    <a:pt x="2833413" y="366505"/>
                  </a:lnTo>
                  <a:lnTo>
                    <a:pt x="2868711" y="394526"/>
                  </a:lnTo>
                  <a:lnTo>
                    <a:pt x="2903266" y="423423"/>
                  </a:lnTo>
                  <a:lnTo>
                    <a:pt x="2937063" y="453181"/>
                  </a:lnTo>
                  <a:lnTo>
                    <a:pt x="2970083" y="483782"/>
                  </a:lnTo>
                  <a:lnTo>
                    <a:pt x="3002311" y="515210"/>
                  </a:lnTo>
                  <a:lnTo>
                    <a:pt x="3033730" y="547448"/>
                  </a:lnTo>
                  <a:lnTo>
                    <a:pt x="3064322" y="580479"/>
                  </a:lnTo>
                  <a:lnTo>
                    <a:pt x="3094071" y="614287"/>
                  </a:lnTo>
                  <a:lnTo>
                    <a:pt x="3122960" y="648854"/>
                  </a:lnTo>
                  <a:lnTo>
                    <a:pt x="3150973" y="684165"/>
                  </a:lnTo>
                  <a:lnTo>
                    <a:pt x="3178093" y="720202"/>
                  </a:lnTo>
                  <a:lnTo>
                    <a:pt x="3204302" y="756948"/>
                  </a:lnTo>
                  <a:lnTo>
                    <a:pt x="3229585" y="794388"/>
                  </a:lnTo>
                  <a:lnTo>
                    <a:pt x="3253924" y="832503"/>
                  </a:lnTo>
                  <a:lnTo>
                    <a:pt x="3277303" y="871278"/>
                  </a:lnTo>
                  <a:lnTo>
                    <a:pt x="3299705" y="910695"/>
                  </a:lnTo>
                  <a:lnTo>
                    <a:pt x="3321113" y="950738"/>
                  </a:lnTo>
                  <a:lnTo>
                    <a:pt x="3341510" y="991390"/>
                  </a:lnTo>
                  <a:lnTo>
                    <a:pt x="3360880" y="1032635"/>
                  </a:lnTo>
                  <a:lnTo>
                    <a:pt x="3379206" y="1074455"/>
                  </a:lnTo>
                  <a:lnTo>
                    <a:pt x="3396470" y="1116834"/>
                  </a:lnTo>
                  <a:lnTo>
                    <a:pt x="3412657" y="1159755"/>
                  </a:lnTo>
                  <a:lnTo>
                    <a:pt x="3427750" y="1203202"/>
                  </a:lnTo>
                  <a:lnTo>
                    <a:pt x="3441731" y="1247157"/>
                  </a:lnTo>
                  <a:lnTo>
                    <a:pt x="3454585" y="1291604"/>
                  </a:lnTo>
                  <a:lnTo>
                    <a:pt x="3466293" y="1336526"/>
                  </a:lnTo>
                  <a:lnTo>
                    <a:pt x="3476841" y="1381907"/>
                  </a:lnTo>
                  <a:lnTo>
                    <a:pt x="3486209" y="1427729"/>
                  </a:lnTo>
                  <a:lnTo>
                    <a:pt x="3494383" y="1473976"/>
                  </a:lnTo>
                  <a:lnTo>
                    <a:pt x="3501345" y="1520632"/>
                  </a:lnTo>
                  <a:lnTo>
                    <a:pt x="3507079" y="1567678"/>
                  </a:lnTo>
                  <a:lnTo>
                    <a:pt x="3511567" y="1615100"/>
                  </a:lnTo>
                  <a:lnTo>
                    <a:pt x="3514793" y="1662879"/>
                  </a:lnTo>
                  <a:lnTo>
                    <a:pt x="3516740" y="1711000"/>
                  </a:lnTo>
                  <a:lnTo>
                    <a:pt x="3517392" y="1759445"/>
                  </a:lnTo>
                  <a:lnTo>
                    <a:pt x="3517392" y="3063989"/>
                  </a:lnTo>
                  <a:lnTo>
                    <a:pt x="3516740" y="3112378"/>
                  </a:lnTo>
                  <a:lnTo>
                    <a:pt x="3514793" y="3160445"/>
                  </a:lnTo>
                  <a:lnTo>
                    <a:pt x="3511567" y="3208172"/>
                  </a:lnTo>
                  <a:lnTo>
                    <a:pt x="3507079" y="3255544"/>
                  </a:lnTo>
                  <a:lnTo>
                    <a:pt x="3501345" y="3302542"/>
                  </a:lnTo>
                  <a:lnTo>
                    <a:pt x="3494383" y="3349151"/>
                  </a:lnTo>
                  <a:lnTo>
                    <a:pt x="3486209" y="3395353"/>
                  </a:lnTo>
                  <a:lnTo>
                    <a:pt x="3476841" y="3441131"/>
                  </a:lnTo>
                  <a:lnTo>
                    <a:pt x="3466293" y="3486470"/>
                  </a:lnTo>
                  <a:lnTo>
                    <a:pt x="3454585" y="3531352"/>
                  </a:lnTo>
                  <a:lnTo>
                    <a:pt x="3441731" y="3575761"/>
                  </a:lnTo>
                  <a:lnTo>
                    <a:pt x="3427750" y="3619679"/>
                  </a:lnTo>
                  <a:lnTo>
                    <a:pt x="3412657" y="3663090"/>
                  </a:lnTo>
                  <a:lnTo>
                    <a:pt x="3396470" y="3705977"/>
                  </a:lnTo>
                  <a:lnTo>
                    <a:pt x="3379206" y="3748323"/>
                  </a:lnTo>
                  <a:lnTo>
                    <a:pt x="3360880" y="3790112"/>
                  </a:lnTo>
                  <a:lnTo>
                    <a:pt x="3341510" y="3831326"/>
                  </a:lnTo>
                  <a:lnTo>
                    <a:pt x="3321113" y="3871950"/>
                  </a:lnTo>
                  <a:lnTo>
                    <a:pt x="3299705" y="3911966"/>
                  </a:lnTo>
                  <a:lnTo>
                    <a:pt x="3277303" y="3951357"/>
                  </a:lnTo>
                  <a:lnTo>
                    <a:pt x="3253924" y="3990107"/>
                  </a:lnTo>
                  <a:lnTo>
                    <a:pt x="3229585" y="4028199"/>
                  </a:lnTo>
                  <a:lnTo>
                    <a:pt x="3204302" y="4065616"/>
                  </a:lnTo>
                  <a:lnTo>
                    <a:pt x="3178093" y="4102341"/>
                  </a:lnTo>
                  <a:lnTo>
                    <a:pt x="3150973" y="4138358"/>
                  </a:lnTo>
                  <a:lnTo>
                    <a:pt x="3122960" y="4173649"/>
                  </a:lnTo>
                  <a:lnTo>
                    <a:pt x="3094071" y="4208199"/>
                  </a:lnTo>
                  <a:lnTo>
                    <a:pt x="3064322" y="4241990"/>
                  </a:lnTo>
                  <a:lnTo>
                    <a:pt x="3033730" y="4275005"/>
                  </a:lnTo>
                  <a:lnTo>
                    <a:pt x="3002311" y="4307228"/>
                  </a:lnTo>
                  <a:lnTo>
                    <a:pt x="2970083" y="4338642"/>
                  </a:lnTo>
                  <a:lnTo>
                    <a:pt x="2937063" y="4369230"/>
                  </a:lnTo>
                  <a:lnTo>
                    <a:pt x="2903266" y="4398976"/>
                  </a:lnTo>
                  <a:lnTo>
                    <a:pt x="2868711" y="4427862"/>
                  </a:lnTo>
                  <a:lnTo>
                    <a:pt x="2833413" y="4455872"/>
                  </a:lnTo>
                  <a:lnTo>
                    <a:pt x="2797389" y="4482989"/>
                  </a:lnTo>
                  <a:lnTo>
                    <a:pt x="2760657" y="4509196"/>
                  </a:lnTo>
                  <a:lnTo>
                    <a:pt x="2723232" y="4534476"/>
                  </a:lnTo>
                  <a:lnTo>
                    <a:pt x="2685132" y="4558814"/>
                  </a:lnTo>
                  <a:lnTo>
                    <a:pt x="2646374" y="4582191"/>
                  </a:lnTo>
                  <a:lnTo>
                    <a:pt x="2606973" y="4604591"/>
                  </a:lnTo>
                  <a:lnTo>
                    <a:pt x="2566948" y="4625998"/>
                  </a:lnTo>
                  <a:lnTo>
                    <a:pt x="2526314" y="4646395"/>
                  </a:lnTo>
                  <a:lnTo>
                    <a:pt x="2485089" y="4665764"/>
                  </a:lnTo>
                  <a:lnTo>
                    <a:pt x="2443289" y="4684090"/>
                  </a:lnTo>
                  <a:lnTo>
                    <a:pt x="2400932" y="4701354"/>
                  </a:lnTo>
                  <a:lnTo>
                    <a:pt x="2358032" y="4717541"/>
                  </a:lnTo>
                  <a:lnTo>
                    <a:pt x="2314609" y="4732634"/>
                  </a:lnTo>
                  <a:lnTo>
                    <a:pt x="2270678" y="4746616"/>
                  </a:lnTo>
                  <a:lnTo>
                    <a:pt x="2226255" y="4759470"/>
                  </a:lnTo>
                  <a:lnTo>
                    <a:pt x="2181359" y="4771180"/>
                  </a:lnTo>
                  <a:lnTo>
                    <a:pt x="2136005" y="4781728"/>
                  </a:lnTo>
                  <a:lnTo>
                    <a:pt x="2090211" y="4791098"/>
                  </a:lnTo>
                  <a:lnTo>
                    <a:pt x="2043993" y="4799273"/>
                  </a:lnTo>
                  <a:lnTo>
                    <a:pt x="1997367" y="4806236"/>
                  </a:lnTo>
                  <a:lnTo>
                    <a:pt x="1950352" y="4811971"/>
                  </a:lnTo>
                  <a:lnTo>
                    <a:pt x="1902962" y="4816461"/>
                  </a:lnTo>
                  <a:lnTo>
                    <a:pt x="1855216" y="4819689"/>
                  </a:lnTo>
                  <a:lnTo>
                    <a:pt x="1807130" y="4821638"/>
                  </a:lnTo>
                  <a:lnTo>
                    <a:pt x="1758721" y="4822291"/>
                  </a:lnTo>
                  <a:close/>
                </a:path>
              </a:pathLst>
            </a:custGeom>
            <a:solidFill>
              <a:srgbClr val="B8D5FA"/>
            </a:solidFill>
          </p:spPr>
          <p:txBody>
            <a:bodyPr wrap="square" lIns="0" tIns="0" rIns="0" bIns="0" rtlCol="0"/>
            <a:lstStyle/>
            <a:p>
              <a:endParaRPr/>
            </a:p>
          </p:txBody>
        </p:sp>
        <p:sp>
          <p:nvSpPr>
            <p:cNvPr id="4" name="object 4"/>
            <p:cNvSpPr txBox="1"/>
            <p:nvPr>
              <p:custDataLst>
                <p:tags r:id="rId23"/>
              </p:custDataLst>
            </p:nvPr>
          </p:nvSpPr>
          <p:spPr>
            <a:xfrm>
              <a:off x="3438" y="4448"/>
              <a:ext cx="4755" cy="3940"/>
            </a:xfrm>
            <a:prstGeom prst="rect">
              <a:avLst/>
            </a:prstGeom>
          </p:spPr>
          <p:txBody>
            <a:bodyPr vert="horz" wrap="square" lIns="0" tIns="12700" rIns="0" bIns="0" rtlCol="0" anchor="t">
              <a:noAutofit/>
            </a:bodyPr>
            <a:lstStyle/>
            <a:p>
              <a:pPr marL="12700" marR="5080" algn="ctr">
                <a:lnSpc>
                  <a:spcPct val="150000"/>
                </a:lnSpc>
                <a:spcBef>
                  <a:spcPts val="100"/>
                </a:spcBef>
              </a:pPr>
              <a:r>
                <a:rPr lang="en-MY" altLang="zh-CN" sz="1600" b="1" u="sng" dirty="0">
                  <a:latin typeface="微软雅黑" panose="020B0503020204020204" charset="-122"/>
                  <a:ea typeface="微软雅黑" panose="020B0503020204020204" charset="-122"/>
                  <a:cs typeface="微软雅黑" panose="020B0503020204020204" charset="-122"/>
                </a:rPr>
                <a:t>Better Operating Room Efficiency</a:t>
              </a:r>
            </a:p>
            <a:p>
              <a:pPr marL="12700" marR="5080" algn="ctr">
                <a:lnSpc>
                  <a:spcPct val="150000"/>
                </a:lnSpc>
                <a:spcBef>
                  <a:spcPts val="100"/>
                </a:spcBef>
              </a:pPr>
              <a:endParaRPr lang="en-MY" altLang="zh-CN" sz="1600" b="1" dirty="0">
                <a:latin typeface="微软雅黑" panose="020B0503020204020204" charset="-122"/>
                <a:ea typeface="微软雅黑" panose="020B0503020204020204" charset="-122"/>
                <a:cs typeface="微软雅黑" panose="020B0503020204020204" charset="-122"/>
              </a:endParaRPr>
            </a:p>
            <a:p>
              <a:pPr marL="12700" marR="5080" algn="ctr">
                <a:lnSpc>
                  <a:spcPct val="150000"/>
                </a:lnSpc>
                <a:spcBef>
                  <a:spcPts val="100"/>
                </a:spcBef>
              </a:pPr>
              <a:r>
                <a:rPr lang="en-MY" altLang="zh-CN" sz="1600" dirty="0" err="1">
                  <a:latin typeface="微软雅黑"/>
                  <a:ea typeface="微软雅黑"/>
                  <a:cs typeface="微软雅黑" panose="020B0503020204020204" charset="-122"/>
                </a:rPr>
                <a:t>SafeLM</a:t>
              </a:r>
              <a:r>
                <a:rPr lang="en-MY" altLang="zh-CN" sz="1600" dirty="0">
                  <a:latin typeface="微软雅黑"/>
                  <a:ea typeface="微软雅黑"/>
                  <a:cs typeface="微软雅黑" panose="020B0503020204020204" charset="-122"/>
                </a:rPr>
                <a:t>® shortens induction and </a:t>
              </a:r>
              <a:r>
                <a:rPr lang="en-MY" altLang="zh-CN" sz="1600" dirty="0" err="1">
                  <a:latin typeface="微软雅黑"/>
                  <a:ea typeface="微软雅黑"/>
                  <a:cs typeface="微软雅黑" panose="020B0503020204020204" charset="-122"/>
                </a:rPr>
                <a:t>extubation</a:t>
              </a:r>
              <a:r>
                <a:rPr lang="en-MY" altLang="zh-CN" sz="1600" dirty="0">
                  <a:latin typeface="微软雅黑"/>
                  <a:ea typeface="微软雅黑"/>
                  <a:cs typeface="微软雅黑" panose="020B0503020204020204" charset="-122"/>
                </a:rPr>
                <a:t> time</a:t>
              </a:r>
            </a:p>
          </p:txBody>
        </p:sp>
      </p:grpSp>
      <p:grpSp>
        <p:nvGrpSpPr>
          <p:cNvPr id="11" name="组合 10"/>
          <p:cNvGrpSpPr/>
          <p:nvPr>
            <p:custDataLst>
              <p:tags r:id="rId2"/>
            </p:custDataLst>
          </p:nvPr>
        </p:nvGrpSpPr>
        <p:grpSpPr>
          <a:xfrm>
            <a:off x="3211085" y="1377643"/>
            <a:ext cx="2770899" cy="4449445"/>
            <a:chOff x="10582" y="2147"/>
            <a:chExt cx="5413" cy="7657"/>
          </a:xfrm>
        </p:grpSpPr>
        <p:sp>
          <p:nvSpPr>
            <p:cNvPr id="2" name="object 2"/>
            <p:cNvSpPr/>
            <p:nvPr>
              <p:custDataLst>
                <p:tags r:id="rId20"/>
              </p:custDataLst>
            </p:nvPr>
          </p:nvSpPr>
          <p:spPr>
            <a:xfrm>
              <a:off x="10582" y="2147"/>
              <a:ext cx="5413" cy="7657"/>
            </a:xfrm>
            <a:custGeom>
              <a:avLst/>
              <a:gdLst/>
              <a:ahLst/>
              <a:cxnLst/>
              <a:rect l="l" t="t" r="r" b="b"/>
              <a:pathLst>
                <a:path w="3517900" h="4822825">
                  <a:moveTo>
                    <a:pt x="1758124" y="4822291"/>
                  </a:moveTo>
                  <a:lnTo>
                    <a:pt x="1709715" y="4821638"/>
                  </a:lnTo>
                  <a:lnTo>
                    <a:pt x="1661629" y="4819689"/>
                  </a:lnTo>
                  <a:lnTo>
                    <a:pt x="1613883" y="4816461"/>
                  </a:lnTo>
                  <a:lnTo>
                    <a:pt x="1566493" y="4811971"/>
                  </a:lnTo>
                  <a:lnTo>
                    <a:pt x="1519478" y="4806236"/>
                  </a:lnTo>
                  <a:lnTo>
                    <a:pt x="1472853" y="4799273"/>
                  </a:lnTo>
                  <a:lnTo>
                    <a:pt x="1426635" y="4791098"/>
                  </a:lnTo>
                  <a:lnTo>
                    <a:pt x="1380841" y="4781728"/>
                  </a:lnTo>
                  <a:lnTo>
                    <a:pt x="1335488" y="4771180"/>
                  </a:lnTo>
                  <a:lnTo>
                    <a:pt x="1290592" y="4759470"/>
                  </a:lnTo>
                  <a:lnTo>
                    <a:pt x="1246171" y="4746616"/>
                  </a:lnTo>
                  <a:lnTo>
                    <a:pt x="1202240" y="4732634"/>
                  </a:lnTo>
                  <a:lnTo>
                    <a:pt x="1158818" y="4717541"/>
                  </a:lnTo>
                  <a:lnTo>
                    <a:pt x="1115920" y="4701354"/>
                  </a:lnTo>
                  <a:lnTo>
                    <a:pt x="1073564" y="4684090"/>
                  </a:lnTo>
                  <a:lnTo>
                    <a:pt x="1031766" y="4665764"/>
                  </a:lnTo>
                  <a:lnTo>
                    <a:pt x="990543" y="4646395"/>
                  </a:lnTo>
                  <a:lnTo>
                    <a:pt x="949912" y="4625998"/>
                  </a:lnTo>
                  <a:lnTo>
                    <a:pt x="909889" y="4604591"/>
                  </a:lnTo>
                  <a:lnTo>
                    <a:pt x="870491" y="4582191"/>
                  </a:lnTo>
                  <a:lnTo>
                    <a:pt x="831736" y="4558814"/>
                  </a:lnTo>
                  <a:lnTo>
                    <a:pt x="793640" y="4534476"/>
                  </a:lnTo>
                  <a:lnTo>
                    <a:pt x="756219" y="4509196"/>
                  </a:lnTo>
                  <a:lnTo>
                    <a:pt x="719491" y="4482989"/>
                  </a:lnTo>
                  <a:lnTo>
                    <a:pt x="683471" y="4455872"/>
                  </a:lnTo>
                  <a:lnTo>
                    <a:pt x="648178" y="4427862"/>
                  </a:lnTo>
                  <a:lnTo>
                    <a:pt x="613628" y="4398976"/>
                  </a:lnTo>
                  <a:lnTo>
                    <a:pt x="579837" y="4369230"/>
                  </a:lnTo>
                  <a:lnTo>
                    <a:pt x="546823" y="4338642"/>
                  </a:lnTo>
                  <a:lnTo>
                    <a:pt x="514602" y="4307228"/>
                  </a:lnTo>
                  <a:lnTo>
                    <a:pt x="483191" y="4275005"/>
                  </a:lnTo>
                  <a:lnTo>
                    <a:pt x="452606" y="4241990"/>
                  </a:lnTo>
                  <a:lnTo>
                    <a:pt x="422865" y="4208199"/>
                  </a:lnTo>
                  <a:lnTo>
                    <a:pt x="393984" y="4173649"/>
                  </a:lnTo>
                  <a:lnTo>
                    <a:pt x="365980" y="4138358"/>
                  </a:lnTo>
                  <a:lnTo>
                    <a:pt x="338870" y="4102341"/>
                  </a:lnTo>
                  <a:lnTo>
                    <a:pt x="312671" y="4065616"/>
                  </a:lnTo>
                  <a:lnTo>
                    <a:pt x="287398" y="4028199"/>
                  </a:lnTo>
                  <a:lnTo>
                    <a:pt x="263071" y="3990107"/>
                  </a:lnTo>
                  <a:lnTo>
                    <a:pt x="239704" y="3951357"/>
                  </a:lnTo>
                  <a:lnTo>
                    <a:pt x="217314" y="3911966"/>
                  </a:lnTo>
                  <a:lnTo>
                    <a:pt x="195919" y="3871950"/>
                  </a:lnTo>
                  <a:lnTo>
                    <a:pt x="175536" y="3831326"/>
                  </a:lnTo>
                  <a:lnTo>
                    <a:pt x="156180" y="3790112"/>
                  </a:lnTo>
                  <a:lnTo>
                    <a:pt x="137870" y="3748323"/>
                  </a:lnTo>
                  <a:lnTo>
                    <a:pt x="120621" y="3705977"/>
                  </a:lnTo>
                  <a:lnTo>
                    <a:pt x="104450" y="3663090"/>
                  </a:lnTo>
                  <a:lnTo>
                    <a:pt x="89374" y="3619679"/>
                  </a:lnTo>
                  <a:lnTo>
                    <a:pt x="75411" y="3575761"/>
                  </a:lnTo>
                  <a:lnTo>
                    <a:pt x="62576" y="3531352"/>
                  </a:lnTo>
                  <a:lnTo>
                    <a:pt x="50887" y="3486470"/>
                  </a:lnTo>
                  <a:lnTo>
                    <a:pt x="40360" y="3441131"/>
                  </a:lnTo>
                  <a:lnTo>
                    <a:pt x="31012" y="3395353"/>
                  </a:lnTo>
                  <a:lnTo>
                    <a:pt x="22860" y="3349151"/>
                  </a:lnTo>
                  <a:lnTo>
                    <a:pt x="15920" y="3302542"/>
                  </a:lnTo>
                  <a:lnTo>
                    <a:pt x="10210" y="3255544"/>
                  </a:lnTo>
                  <a:lnTo>
                    <a:pt x="5746" y="3208172"/>
                  </a:lnTo>
                  <a:lnTo>
                    <a:pt x="2545" y="3160445"/>
                  </a:lnTo>
                  <a:lnTo>
                    <a:pt x="624" y="3112378"/>
                  </a:lnTo>
                  <a:lnTo>
                    <a:pt x="0" y="3063989"/>
                  </a:lnTo>
                  <a:lnTo>
                    <a:pt x="0" y="1759445"/>
                  </a:lnTo>
                  <a:lnTo>
                    <a:pt x="624" y="1711000"/>
                  </a:lnTo>
                  <a:lnTo>
                    <a:pt x="2545" y="1662879"/>
                  </a:lnTo>
                  <a:lnTo>
                    <a:pt x="5746" y="1615100"/>
                  </a:lnTo>
                  <a:lnTo>
                    <a:pt x="10210" y="1567678"/>
                  </a:lnTo>
                  <a:lnTo>
                    <a:pt x="15920" y="1520632"/>
                  </a:lnTo>
                  <a:lnTo>
                    <a:pt x="22860" y="1473976"/>
                  </a:lnTo>
                  <a:lnTo>
                    <a:pt x="31012" y="1427729"/>
                  </a:lnTo>
                  <a:lnTo>
                    <a:pt x="40360" y="1381907"/>
                  </a:lnTo>
                  <a:lnTo>
                    <a:pt x="50887" y="1336526"/>
                  </a:lnTo>
                  <a:lnTo>
                    <a:pt x="62576" y="1291604"/>
                  </a:lnTo>
                  <a:lnTo>
                    <a:pt x="75411" y="1247157"/>
                  </a:lnTo>
                  <a:lnTo>
                    <a:pt x="89374" y="1203202"/>
                  </a:lnTo>
                  <a:lnTo>
                    <a:pt x="104450" y="1159755"/>
                  </a:lnTo>
                  <a:lnTo>
                    <a:pt x="120621" y="1116834"/>
                  </a:lnTo>
                  <a:lnTo>
                    <a:pt x="137870" y="1074455"/>
                  </a:lnTo>
                  <a:lnTo>
                    <a:pt x="156180" y="1032635"/>
                  </a:lnTo>
                  <a:lnTo>
                    <a:pt x="175536" y="991390"/>
                  </a:lnTo>
                  <a:lnTo>
                    <a:pt x="195919" y="950738"/>
                  </a:lnTo>
                  <a:lnTo>
                    <a:pt x="217314" y="910695"/>
                  </a:lnTo>
                  <a:lnTo>
                    <a:pt x="239704" y="871278"/>
                  </a:lnTo>
                  <a:lnTo>
                    <a:pt x="263071" y="832503"/>
                  </a:lnTo>
                  <a:lnTo>
                    <a:pt x="287398" y="794388"/>
                  </a:lnTo>
                  <a:lnTo>
                    <a:pt x="312671" y="756948"/>
                  </a:lnTo>
                  <a:lnTo>
                    <a:pt x="338870" y="720202"/>
                  </a:lnTo>
                  <a:lnTo>
                    <a:pt x="365980" y="684165"/>
                  </a:lnTo>
                  <a:lnTo>
                    <a:pt x="393984" y="648854"/>
                  </a:lnTo>
                  <a:lnTo>
                    <a:pt x="422865" y="614287"/>
                  </a:lnTo>
                  <a:lnTo>
                    <a:pt x="452606" y="580479"/>
                  </a:lnTo>
                  <a:lnTo>
                    <a:pt x="483191" y="547448"/>
                  </a:lnTo>
                  <a:lnTo>
                    <a:pt x="514602" y="515210"/>
                  </a:lnTo>
                  <a:lnTo>
                    <a:pt x="546823" y="483782"/>
                  </a:lnTo>
                  <a:lnTo>
                    <a:pt x="579837" y="453181"/>
                  </a:lnTo>
                  <a:lnTo>
                    <a:pt x="613628" y="423423"/>
                  </a:lnTo>
                  <a:lnTo>
                    <a:pt x="648178" y="394526"/>
                  </a:lnTo>
                  <a:lnTo>
                    <a:pt x="683471" y="366505"/>
                  </a:lnTo>
                  <a:lnTo>
                    <a:pt x="719491" y="339379"/>
                  </a:lnTo>
                  <a:lnTo>
                    <a:pt x="756219" y="313163"/>
                  </a:lnTo>
                  <a:lnTo>
                    <a:pt x="793640" y="287874"/>
                  </a:lnTo>
                  <a:lnTo>
                    <a:pt x="831736" y="263529"/>
                  </a:lnTo>
                  <a:lnTo>
                    <a:pt x="870491" y="240145"/>
                  </a:lnTo>
                  <a:lnTo>
                    <a:pt x="909889" y="217738"/>
                  </a:lnTo>
                  <a:lnTo>
                    <a:pt x="949912" y="196326"/>
                  </a:lnTo>
                  <a:lnTo>
                    <a:pt x="990543" y="175924"/>
                  </a:lnTo>
                  <a:lnTo>
                    <a:pt x="1031766" y="156550"/>
                  </a:lnTo>
                  <a:lnTo>
                    <a:pt x="1073564" y="138221"/>
                  </a:lnTo>
                  <a:lnTo>
                    <a:pt x="1115920" y="120953"/>
                  </a:lnTo>
                  <a:lnTo>
                    <a:pt x="1158818" y="104762"/>
                  </a:lnTo>
                  <a:lnTo>
                    <a:pt x="1202240" y="89667"/>
                  </a:lnTo>
                  <a:lnTo>
                    <a:pt x="1246171" y="75683"/>
                  </a:lnTo>
                  <a:lnTo>
                    <a:pt x="1290592" y="62827"/>
                  </a:lnTo>
                  <a:lnTo>
                    <a:pt x="1335488" y="51115"/>
                  </a:lnTo>
                  <a:lnTo>
                    <a:pt x="1380841" y="40566"/>
                  </a:lnTo>
                  <a:lnTo>
                    <a:pt x="1426635" y="31195"/>
                  </a:lnTo>
                  <a:lnTo>
                    <a:pt x="1472853" y="23019"/>
                  </a:lnTo>
                  <a:lnTo>
                    <a:pt x="1519478" y="16055"/>
                  </a:lnTo>
                  <a:lnTo>
                    <a:pt x="1566493" y="10320"/>
                  </a:lnTo>
                  <a:lnTo>
                    <a:pt x="1613883" y="5830"/>
                  </a:lnTo>
                  <a:lnTo>
                    <a:pt x="1661629" y="2602"/>
                  </a:lnTo>
                  <a:lnTo>
                    <a:pt x="1709715" y="653"/>
                  </a:lnTo>
                  <a:lnTo>
                    <a:pt x="1758124" y="0"/>
                  </a:lnTo>
                  <a:lnTo>
                    <a:pt x="1806533" y="653"/>
                  </a:lnTo>
                  <a:lnTo>
                    <a:pt x="1854620" y="2602"/>
                  </a:lnTo>
                  <a:lnTo>
                    <a:pt x="1902366" y="5830"/>
                  </a:lnTo>
                  <a:lnTo>
                    <a:pt x="1949755" y="10320"/>
                  </a:lnTo>
                  <a:lnTo>
                    <a:pt x="1996771" y="16055"/>
                  </a:lnTo>
                  <a:lnTo>
                    <a:pt x="2043396" y="23019"/>
                  </a:lnTo>
                  <a:lnTo>
                    <a:pt x="2089615" y="31195"/>
                  </a:lnTo>
                  <a:lnTo>
                    <a:pt x="2135410" y="40566"/>
                  </a:lnTo>
                  <a:lnTo>
                    <a:pt x="2180764" y="51115"/>
                  </a:lnTo>
                  <a:lnTo>
                    <a:pt x="2225661" y="62827"/>
                  </a:lnTo>
                  <a:lnTo>
                    <a:pt x="2270084" y="75683"/>
                  </a:lnTo>
                  <a:lnTo>
                    <a:pt x="2314017" y="89667"/>
                  </a:lnTo>
                  <a:lnTo>
                    <a:pt x="2357442" y="104762"/>
                  </a:lnTo>
                  <a:lnTo>
                    <a:pt x="2400342" y="120953"/>
                  </a:lnTo>
                  <a:lnTo>
                    <a:pt x="2442702" y="138221"/>
                  </a:lnTo>
                  <a:lnTo>
                    <a:pt x="2484504" y="156550"/>
                  </a:lnTo>
                  <a:lnTo>
                    <a:pt x="2525731" y="175924"/>
                  </a:lnTo>
                  <a:lnTo>
                    <a:pt x="2566367" y="196326"/>
                  </a:lnTo>
                  <a:lnTo>
                    <a:pt x="2606395" y="217738"/>
                  </a:lnTo>
                  <a:lnTo>
                    <a:pt x="2645799" y="240145"/>
                  </a:lnTo>
                  <a:lnTo>
                    <a:pt x="2684561" y="263529"/>
                  </a:lnTo>
                  <a:lnTo>
                    <a:pt x="2722665" y="287874"/>
                  </a:lnTo>
                  <a:lnTo>
                    <a:pt x="2760094" y="313163"/>
                  </a:lnTo>
                  <a:lnTo>
                    <a:pt x="2796831" y="339379"/>
                  </a:lnTo>
                  <a:lnTo>
                    <a:pt x="2832859" y="366505"/>
                  </a:lnTo>
                  <a:lnTo>
                    <a:pt x="2868163" y="394526"/>
                  </a:lnTo>
                  <a:lnTo>
                    <a:pt x="2902724" y="423423"/>
                  </a:lnTo>
                  <a:lnTo>
                    <a:pt x="2936527" y="453181"/>
                  </a:lnTo>
                  <a:lnTo>
                    <a:pt x="2969554" y="483782"/>
                  </a:lnTo>
                  <a:lnTo>
                    <a:pt x="3001789" y="515210"/>
                  </a:lnTo>
                  <a:lnTo>
                    <a:pt x="3033215" y="547448"/>
                  </a:lnTo>
                  <a:lnTo>
                    <a:pt x="3063815" y="580479"/>
                  </a:lnTo>
                  <a:lnTo>
                    <a:pt x="3093573" y="614287"/>
                  </a:lnTo>
                  <a:lnTo>
                    <a:pt x="3122472" y="648854"/>
                  </a:lnTo>
                  <a:lnTo>
                    <a:pt x="3150495" y="684165"/>
                  </a:lnTo>
                  <a:lnTo>
                    <a:pt x="3177625" y="720202"/>
                  </a:lnTo>
                  <a:lnTo>
                    <a:pt x="3203845" y="756948"/>
                  </a:lnTo>
                  <a:lnTo>
                    <a:pt x="3229140" y="794388"/>
                  </a:lnTo>
                  <a:lnTo>
                    <a:pt x="3253491" y="832503"/>
                  </a:lnTo>
                  <a:lnTo>
                    <a:pt x="3276883" y="871278"/>
                  </a:lnTo>
                  <a:lnTo>
                    <a:pt x="3299298" y="910695"/>
                  </a:lnTo>
                  <a:lnTo>
                    <a:pt x="3320721" y="950738"/>
                  </a:lnTo>
                  <a:lnTo>
                    <a:pt x="3341133" y="991390"/>
                  </a:lnTo>
                  <a:lnTo>
                    <a:pt x="3360518" y="1032635"/>
                  </a:lnTo>
                  <a:lnTo>
                    <a:pt x="3378860" y="1074455"/>
                  </a:lnTo>
                  <a:lnTo>
                    <a:pt x="3396142" y="1116834"/>
                  </a:lnTo>
                  <a:lnTo>
                    <a:pt x="3412347" y="1159755"/>
                  </a:lnTo>
                  <a:lnTo>
                    <a:pt x="3427459" y="1203202"/>
                  </a:lnTo>
                  <a:lnTo>
                    <a:pt x="3441460" y="1247157"/>
                  </a:lnTo>
                  <a:lnTo>
                    <a:pt x="3454333" y="1291604"/>
                  </a:lnTo>
                  <a:lnTo>
                    <a:pt x="3466063" y="1336526"/>
                  </a:lnTo>
                  <a:lnTo>
                    <a:pt x="3476632" y="1381907"/>
                  </a:lnTo>
                  <a:lnTo>
                    <a:pt x="3486024" y="1427729"/>
                  </a:lnTo>
                  <a:lnTo>
                    <a:pt x="3494222" y="1473976"/>
                  </a:lnTo>
                  <a:lnTo>
                    <a:pt x="3501208" y="1520632"/>
                  </a:lnTo>
                  <a:lnTo>
                    <a:pt x="3506967" y="1567678"/>
                  </a:lnTo>
                  <a:lnTo>
                    <a:pt x="3511482" y="1615100"/>
                  </a:lnTo>
                  <a:lnTo>
                    <a:pt x="3514735" y="1662879"/>
                  </a:lnTo>
                  <a:lnTo>
                    <a:pt x="3516711" y="1711000"/>
                  </a:lnTo>
                  <a:lnTo>
                    <a:pt x="3517391" y="1759445"/>
                  </a:lnTo>
                  <a:lnTo>
                    <a:pt x="3517391" y="3063989"/>
                  </a:lnTo>
                  <a:lnTo>
                    <a:pt x="3516711" y="3112378"/>
                  </a:lnTo>
                  <a:lnTo>
                    <a:pt x="3514735" y="3160445"/>
                  </a:lnTo>
                  <a:lnTo>
                    <a:pt x="3511482" y="3208172"/>
                  </a:lnTo>
                  <a:lnTo>
                    <a:pt x="3506967" y="3255544"/>
                  </a:lnTo>
                  <a:lnTo>
                    <a:pt x="3501208" y="3302542"/>
                  </a:lnTo>
                  <a:lnTo>
                    <a:pt x="3494222" y="3349151"/>
                  </a:lnTo>
                  <a:lnTo>
                    <a:pt x="3486024" y="3395353"/>
                  </a:lnTo>
                  <a:lnTo>
                    <a:pt x="3476632" y="3441131"/>
                  </a:lnTo>
                  <a:lnTo>
                    <a:pt x="3466063" y="3486470"/>
                  </a:lnTo>
                  <a:lnTo>
                    <a:pt x="3454333" y="3531352"/>
                  </a:lnTo>
                  <a:lnTo>
                    <a:pt x="3441460" y="3575761"/>
                  </a:lnTo>
                  <a:lnTo>
                    <a:pt x="3427459" y="3619679"/>
                  </a:lnTo>
                  <a:lnTo>
                    <a:pt x="3412347" y="3663090"/>
                  </a:lnTo>
                  <a:lnTo>
                    <a:pt x="3396142" y="3705977"/>
                  </a:lnTo>
                  <a:lnTo>
                    <a:pt x="3378860" y="3748323"/>
                  </a:lnTo>
                  <a:lnTo>
                    <a:pt x="3360518" y="3790112"/>
                  </a:lnTo>
                  <a:lnTo>
                    <a:pt x="3341133" y="3831326"/>
                  </a:lnTo>
                  <a:lnTo>
                    <a:pt x="3320721" y="3871950"/>
                  </a:lnTo>
                  <a:lnTo>
                    <a:pt x="3299298" y="3911966"/>
                  </a:lnTo>
                  <a:lnTo>
                    <a:pt x="3276883" y="3951357"/>
                  </a:lnTo>
                  <a:lnTo>
                    <a:pt x="3253491" y="3990107"/>
                  </a:lnTo>
                  <a:lnTo>
                    <a:pt x="3229140" y="4028199"/>
                  </a:lnTo>
                  <a:lnTo>
                    <a:pt x="3203845" y="4065616"/>
                  </a:lnTo>
                  <a:lnTo>
                    <a:pt x="3177625" y="4102341"/>
                  </a:lnTo>
                  <a:lnTo>
                    <a:pt x="3150495" y="4138358"/>
                  </a:lnTo>
                  <a:lnTo>
                    <a:pt x="3122472" y="4173649"/>
                  </a:lnTo>
                  <a:lnTo>
                    <a:pt x="3093573" y="4208199"/>
                  </a:lnTo>
                  <a:lnTo>
                    <a:pt x="3063815" y="4241990"/>
                  </a:lnTo>
                  <a:lnTo>
                    <a:pt x="3033215" y="4275005"/>
                  </a:lnTo>
                  <a:lnTo>
                    <a:pt x="3001789" y="4307228"/>
                  </a:lnTo>
                  <a:lnTo>
                    <a:pt x="2969554" y="4338642"/>
                  </a:lnTo>
                  <a:lnTo>
                    <a:pt x="2936527" y="4369230"/>
                  </a:lnTo>
                  <a:lnTo>
                    <a:pt x="2902724" y="4398976"/>
                  </a:lnTo>
                  <a:lnTo>
                    <a:pt x="2868163" y="4427862"/>
                  </a:lnTo>
                  <a:lnTo>
                    <a:pt x="2832859" y="4455872"/>
                  </a:lnTo>
                  <a:lnTo>
                    <a:pt x="2796831" y="4482989"/>
                  </a:lnTo>
                  <a:lnTo>
                    <a:pt x="2760094" y="4509196"/>
                  </a:lnTo>
                  <a:lnTo>
                    <a:pt x="2722665" y="4534476"/>
                  </a:lnTo>
                  <a:lnTo>
                    <a:pt x="2684561" y="4558814"/>
                  </a:lnTo>
                  <a:lnTo>
                    <a:pt x="2645799" y="4582191"/>
                  </a:lnTo>
                  <a:lnTo>
                    <a:pt x="2606395" y="4604591"/>
                  </a:lnTo>
                  <a:lnTo>
                    <a:pt x="2566367" y="4625998"/>
                  </a:lnTo>
                  <a:lnTo>
                    <a:pt x="2525731" y="4646395"/>
                  </a:lnTo>
                  <a:lnTo>
                    <a:pt x="2484504" y="4665764"/>
                  </a:lnTo>
                  <a:lnTo>
                    <a:pt x="2442702" y="4684090"/>
                  </a:lnTo>
                  <a:lnTo>
                    <a:pt x="2400342" y="4701354"/>
                  </a:lnTo>
                  <a:lnTo>
                    <a:pt x="2357442" y="4717541"/>
                  </a:lnTo>
                  <a:lnTo>
                    <a:pt x="2314017" y="4732634"/>
                  </a:lnTo>
                  <a:lnTo>
                    <a:pt x="2270084" y="4746616"/>
                  </a:lnTo>
                  <a:lnTo>
                    <a:pt x="2225661" y="4759470"/>
                  </a:lnTo>
                  <a:lnTo>
                    <a:pt x="2180764" y="4771180"/>
                  </a:lnTo>
                  <a:lnTo>
                    <a:pt x="2135410" y="4781728"/>
                  </a:lnTo>
                  <a:lnTo>
                    <a:pt x="2089615" y="4791098"/>
                  </a:lnTo>
                  <a:lnTo>
                    <a:pt x="2043396" y="4799273"/>
                  </a:lnTo>
                  <a:lnTo>
                    <a:pt x="1996771" y="4806236"/>
                  </a:lnTo>
                  <a:lnTo>
                    <a:pt x="1949755" y="4811971"/>
                  </a:lnTo>
                  <a:lnTo>
                    <a:pt x="1902366" y="4816461"/>
                  </a:lnTo>
                  <a:lnTo>
                    <a:pt x="1854620" y="4819689"/>
                  </a:lnTo>
                  <a:lnTo>
                    <a:pt x="1806533" y="4821638"/>
                  </a:lnTo>
                  <a:lnTo>
                    <a:pt x="1758124" y="4822291"/>
                  </a:lnTo>
                  <a:close/>
                </a:path>
              </a:pathLst>
            </a:custGeom>
            <a:solidFill>
              <a:srgbClr val="063D86"/>
            </a:solidFill>
          </p:spPr>
          <p:txBody>
            <a:bodyPr wrap="square" lIns="0" tIns="0" rIns="0" bIns="0" rtlCol="0"/>
            <a:lstStyle/>
            <a:p>
              <a:endParaRPr/>
            </a:p>
          </p:txBody>
        </p:sp>
        <p:sp>
          <p:nvSpPr>
            <p:cNvPr id="6" name="object 6"/>
            <p:cNvSpPr txBox="1"/>
            <p:nvPr>
              <p:custDataLst>
                <p:tags r:id="rId21"/>
              </p:custDataLst>
            </p:nvPr>
          </p:nvSpPr>
          <p:spPr>
            <a:xfrm>
              <a:off x="10847" y="4211"/>
              <a:ext cx="4854" cy="3169"/>
            </a:xfrm>
            <a:prstGeom prst="rect">
              <a:avLst/>
            </a:prstGeom>
          </p:spPr>
          <p:txBody>
            <a:bodyPr vert="horz" wrap="square" lIns="0" tIns="12700" rIns="0" bIns="0" rtlCol="0" anchor="t">
              <a:spAutoFit/>
            </a:bodyPr>
            <a:lstStyle/>
            <a:p>
              <a:pPr marL="12700" marR="5080" indent="24765" algn="ctr">
                <a:lnSpc>
                  <a:spcPct val="150000"/>
                </a:lnSpc>
                <a:spcBef>
                  <a:spcPts val="100"/>
                </a:spcBef>
              </a:pPr>
              <a:r>
                <a:rPr lang="en-MY" altLang="zh-CN" sz="1600" b="1" u="sng" dirty="0">
                  <a:solidFill>
                    <a:schemeClr val="bg1"/>
                  </a:solidFill>
                  <a:latin typeface="微软雅黑"/>
                  <a:ea typeface="微软雅黑"/>
                  <a:cs typeface="微软雅黑" panose="020B0503020204020204" charset="-122"/>
                </a:rPr>
                <a:t>Accelerates Postoperative Recovery</a:t>
              </a:r>
            </a:p>
            <a:p>
              <a:pPr marL="12700" marR="5080" indent="24765" algn="ctr">
                <a:lnSpc>
                  <a:spcPct val="150000"/>
                </a:lnSpc>
                <a:spcBef>
                  <a:spcPts val="100"/>
                </a:spcBef>
              </a:pPr>
              <a:endParaRPr lang="en-MY" altLang="zh-CN" sz="1600" b="1" dirty="0">
                <a:solidFill>
                  <a:schemeClr val="bg1"/>
                </a:solidFill>
                <a:latin typeface="微软雅黑" panose="020B0503020204020204" charset="-122"/>
                <a:ea typeface="微软雅黑" panose="020B0503020204020204" charset="-122"/>
                <a:cs typeface="微软雅黑" panose="020B0503020204020204" charset="-122"/>
              </a:endParaRPr>
            </a:p>
            <a:p>
              <a:pPr marL="12700" marR="5080" indent="24765" algn="ctr">
                <a:lnSpc>
                  <a:spcPct val="150000"/>
                </a:lnSpc>
                <a:spcBef>
                  <a:spcPts val="100"/>
                </a:spcBef>
              </a:pPr>
              <a:r>
                <a:rPr lang="en-MY" altLang="zh-CN" sz="1600" dirty="0" err="1">
                  <a:solidFill>
                    <a:schemeClr val="bg1"/>
                  </a:solidFill>
                  <a:latin typeface="微软雅黑"/>
                  <a:ea typeface="微软雅黑"/>
                  <a:cs typeface="微软雅黑" panose="020B0503020204020204" charset="-122"/>
                </a:rPr>
                <a:t>SafeLM</a:t>
              </a:r>
              <a:r>
                <a:rPr lang="en-MY" altLang="zh-CN" sz="1600" dirty="0">
                  <a:solidFill>
                    <a:schemeClr val="bg1"/>
                  </a:solidFill>
                  <a:latin typeface="微软雅黑"/>
                  <a:ea typeface="微软雅黑"/>
                  <a:cs typeface="微软雅黑" panose="020B0503020204020204" charset="-122"/>
                </a:rPr>
                <a:t>® shortens hospital stay</a:t>
              </a:r>
              <a:endParaRPr lang="zh-CN" altLang="en-US" sz="1600">
                <a:solidFill>
                  <a:schemeClr val="bg1"/>
                </a:solidFill>
                <a:latin typeface="微软雅黑"/>
                <a:ea typeface="微软雅黑"/>
                <a:cs typeface="微软雅黑" panose="020B0503020204020204" charset="-122"/>
              </a:endParaRPr>
            </a:p>
          </p:txBody>
        </p:sp>
      </p:grpSp>
      <p:sp>
        <p:nvSpPr>
          <p:cNvPr id="8" name="object 8"/>
          <p:cNvSpPr txBox="1">
            <a:spLocks noGrp="1"/>
          </p:cNvSpPr>
          <p:nvPr>
            <p:ph type="title"/>
          </p:nvPr>
        </p:nvSpPr>
        <p:spPr>
          <a:xfrm>
            <a:off x="886460" y="276860"/>
            <a:ext cx="8228330" cy="546100"/>
          </a:xfrm>
          <a:prstGeom prst="rect">
            <a:avLst/>
          </a:prstGeom>
        </p:spPr>
        <p:txBody>
          <a:bodyPr vert="horz" wrap="square" lIns="0" tIns="15240" rIns="0" bIns="0" rtlCol="0" anchor="t">
            <a:spAutoFit/>
          </a:bodyPr>
          <a:lstStyle/>
          <a:p>
            <a:pPr marL="12700">
              <a:lnSpc>
                <a:spcPct val="100000"/>
              </a:lnSpc>
              <a:spcBef>
                <a:spcPts val="120"/>
              </a:spcBef>
            </a:pPr>
            <a:r>
              <a:rPr lang="en-MY" altLang="zh-CN" spc="-10" dirty="0">
                <a:latin typeface="微软雅黑"/>
                <a:ea typeface="微软雅黑"/>
              </a:rPr>
              <a:t>Economic Value of </a:t>
            </a:r>
            <a:r>
              <a:rPr lang="en-MY" altLang="zh-CN" spc="-10" dirty="0" err="1">
                <a:latin typeface="微软雅黑"/>
                <a:ea typeface="微软雅黑"/>
              </a:rPr>
              <a:t>SafeLM</a:t>
            </a:r>
            <a:r>
              <a:rPr lang="en-MY" altLang="zh-CN" spc="-10" dirty="0">
                <a:latin typeface="微软雅黑"/>
                <a:ea typeface="微软雅黑"/>
              </a:rPr>
              <a:t>®</a:t>
            </a:r>
            <a:endParaRPr lang="zh-CN" altLang="en-US" spc="-10" dirty="0">
              <a:latin typeface="微软雅黑"/>
              <a:ea typeface="微软雅黑"/>
            </a:endParaRPr>
          </a:p>
        </p:txBody>
      </p:sp>
      <p:grpSp>
        <p:nvGrpSpPr>
          <p:cNvPr id="12" name="组合 11"/>
          <p:cNvGrpSpPr/>
          <p:nvPr>
            <p:custDataLst>
              <p:tags r:id="rId3"/>
            </p:custDataLst>
          </p:nvPr>
        </p:nvGrpSpPr>
        <p:grpSpPr>
          <a:xfrm>
            <a:off x="6252604" y="1361615"/>
            <a:ext cx="2690495" cy="4264025"/>
            <a:chOff x="10582" y="2209"/>
            <a:chExt cx="5540" cy="7595"/>
          </a:xfrm>
        </p:grpSpPr>
        <p:sp>
          <p:nvSpPr>
            <p:cNvPr id="13" name="object 2"/>
            <p:cNvSpPr/>
            <p:nvPr>
              <p:custDataLst>
                <p:tags r:id="rId18"/>
              </p:custDataLst>
            </p:nvPr>
          </p:nvSpPr>
          <p:spPr>
            <a:xfrm>
              <a:off x="10582" y="2209"/>
              <a:ext cx="5540" cy="7595"/>
            </a:xfrm>
            <a:custGeom>
              <a:avLst/>
              <a:gdLst/>
              <a:ahLst/>
              <a:cxnLst/>
              <a:rect l="l" t="t" r="r" b="b"/>
              <a:pathLst>
                <a:path w="3517900" h="4822825">
                  <a:moveTo>
                    <a:pt x="1758124" y="4822291"/>
                  </a:moveTo>
                  <a:lnTo>
                    <a:pt x="1709715" y="4821638"/>
                  </a:lnTo>
                  <a:lnTo>
                    <a:pt x="1661629" y="4819689"/>
                  </a:lnTo>
                  <a:lnTo>
                    <a:pt x="1613883" y="4816461"/>
                  </a:lnTo>
                  <a:lnTo>
                    <a:pt x="1566493" y="4811971"/>
                  </a:lnTo>
                  <a:lnTo>
                    <a:pt x="1519478" y="4806236"/>
                  </a:lnTo>
                  <a:lnTo>
                    <a:pt x="1472853" y="4799273"/>
                  </a:lnTo>
                  <a:lnTo>
                    <a:pt x="1426635" y="4791098"/>
                  </a:lnTo>
                  <a:lnTo>
                    <a:pt x="1380841" y="4781728"/>
                  </a:lnTo>
                  <a:lnTo>
                    <a:pt x="1335488" y="4771180"/>
                  </a:lnTo>
                  <a:lnTo>
                    <a:pt x="1290592" y="4759470"/>
                  </a:lnTo>
                  <a:lnTo>
                    <a:pt x="1246171" y="4746616"/>
                  </a:lnTo>
                  <a:lnTo>
                    <a:pt x="1202240" y="4732634"/>
                  </a:lnTo>
                  <a:lnTo>
                    <a:pt x="1158818" y="4717541"/>
                  </a:lnTo>
                  <a:lnTo>
                    <a:pt x="1115920" y="4701354"/>
                  </a:lnTo>
                  <a:lnTo>
                    <a:pt x="1073564" y="4684090"/>
                  </a:lnTo>
                  <a:lnTo>
                    <a:pt x="1031766" y="4665764"/>
                  </a:lnTo>
                  <a:lnTo>
                    <a:pt x="990543" y="4646395"/>
                  </a:lnTo>
                  <a:lnTo>
                    <a:pt x="949912" y="4625998"/>
                  </a:lnTo>
                  <a:lnTo>
                    <a:pt x="909889" y="4604591"/>
                  </a:lnTo>
                  <a:lnTo>
                    <a:pt x="870491" y="4582191"/>
                  </a:lnTo>
                  <a:lnTo>
                    <a:pt x="831736" y="4558814"/>
                  </a:lnTo>
                  <a:lnTo>
                    <a:pt x="793640" y="4534476"/>
                  </a:lnTo>
                  <a:lnTo>
                    <a:pt x="756219" y="4509196"/>
                  </a:lnTo>
                  <a:lnTo>
                    <a:pt x="719491" y="4482989"/>
                  </a:lnTo>
                  <a:lnTo>
                    <a:pt x="683471" y="4455872"/>
                  </a:lnTo>
                  <a:lnTo>
                    <a:pt x="648178" y="4427862"/>
                  </a:lnTo>
                  <a:lnTo>
                    <a:pt x="613628" y="4398976"/>
                  </a:lnTo>
                  <a:lnTo>
                    <a:pt x="579837" y="4369230"/>
                  </a:lnTo>
                  <a:lnTo>
                    <a:pt x="546823" y="4338642"/>
                  </a:lnTo>
                  <a:lnTo>
                    <a:pt x="514602" y="4307228"/>
                  </a:lnTo>
                  <a:lnTo>
                    <a:pt x="483191" y="4275005"/>
                  </a:lnTo>
                  <a:lnTo>
                    <a:pt x="452606" y="4241990"/>
                  </a:lnTo>
                  <a:lnTo>
                    <a:pt x="422865" y="4208199"/>
                  </a:lnTo>
                  <a:lnTo>
                    <a:pt x="393984" y="4173649"/>
                  </a:lnTo>
                  <a:lnTo>
                    <a:pt x="365980" y="4138358"/>
                  </a:lnTo>
                  <a:lnTo>
                    <a:pt x="338870" y="4102341"/>
                  </a:lnTo>
                  <a:lnTo>
                    <a:pt x="312671" y="4065616"/>
                  </a:lnTo>
                  <a:lnTo>
                    <a:pt x="287398" y="4028199"/>
                  </a:lnTo>
                  <a:lnTo>
                    <a:pt x="263071" y="3990107"/>
                  </a:lnTo>
                  <a:lnTo>
                    <a:pt x="239704" y="3951357"/>
                  </a:lnTo>
                  <a:lnTo>
                    <a:pt x="217314" y="3911966"/>
                  </a:lnTo>
                  <a:lnTo>
                    <a:pt x="195919" y="3871950"/>
                  </a:lnTo>
                  <a:lnTo>
                    <a:pt x="175536" y="3831326"/>
                  </a:lnTo>
                  <a:lnTo>
                    <a:pt x="156180" y="3790112"/>
                  </a:lnTo>
                  <a:lnTo>
                    <a:pt x="137870" y="3748323"/>
                  </a:lnTo>
                  <a:lnTo>
                    <a:pt x="120621" y="3705977"/>
                  </a:lnTo>
                  <a:lnTo>
                    <a:pt x="104450" y="3663090"/>
                  </a:lnTo>
                  <a:lnTo>
                    <a:pt x="89374" y="3619679"/>
                  </a:lnTo>
                  <a:lnTo>
                    <a:pt x="75411" y="3575761"/>
                  </a:lnTo>
                  <a:lnTo>
                    <a:pt x="62576" y="3531352"/>
                  </a:lnTo>
                  <a:lnTo>
                    <a:pt x="50887" y="3486470"/>
                  </a:lnTo>
                  <a:lnTo>
                    <a:pt x="40360" y="3441131"/>
                  </a:lnTo>
                  <a:lnTo>
                    <a:pt x="31012" y="3395353"/>
                  </a:lnTo>
                  <a:lnTo>
                    <a:pt x="22860" y="3349151"/>
                  </a:lnTo>
                  <a:lnTo>
                    <a:pt x="15920" y="3302542"/>
                  </a:lnTo>
                  <a:lnTo>
                    <a:pt x="10210" y="3255544"/>
                  </a:lnTo>
                  <a:lnTo>
                    <a:pt x="5746" y="3208172"/>
                  </a:lnTo>
                  <a:lnTo>
                    <a:pt x="2545" y="3160445"/>
                  </a:lnTo>
                  <a:lnTo>
                    <a:pt x="624" y="3112378"/>
                  </a:lnTo>
                  <a:lnTo>
                    <a:pt x="0" y="3063989"/>
                  </a:lnTo>
                  <a:lnTo>
                    <a:pt x="0" y="1759445"/>
                  </a:lnTo>
                  <a:lnTo>
                    <a:pt x="624" y="1711000"/>
                  </a:lnTo>
                  <a:lnTo>
                    <a:pt x="2545" y="1662879"/>
                  </a:lnTo>
                  <a:lnTo>
                    <a:pt x="5746" y="1615100"/>
                  </a:lnTo>
                  <a:lnTo>
                    <a:pt x="10210" y="1567678"/>
                  </a:lnTo>
                  <a:lnTo>
                    <a:pt x="15920" y="1520632"/>
                  </a:lnTo>
                  <a:lnTo>
                    <a:pt x="22860" y="1473976"/>
                  </a:lnTo>
                  <a:lnTo>
                    <a:pt x="31012" y="1427729"/>
                  </a:lnTo>
                  <a:lnTo>
                    <a:pt x="40360" y="1381907"/>
                  </a:lnTo>
                  <a:lnTo>
                    <a:pt x="50887" y="1336526"/>
                  </a:lnTo>
                  <a:lnTo>
                    <a:pt x="62576" y="1291604"/>
                  </a:lnTo>
                  <a:lnTo>
                    <a:pt x="75411" y="1247157"/>
                  </a:lnTo>
                  <a:lnTo>
                    <a:pt x="89374" y="1203202"/>
                  </a:lnTo>
                  <a:lnTo>
                    <a:pt x="104450" y="1159755"/>
                  </a:lnTo>
                  <a:lnTo>
                    <a:pt x="120621" y="1116834"/>
                  </a:lnTo>
                  <a:lnTo>
                    <a:pt x="137870" y="1074455"/>
                  </a:lnTo>
                  <a:lnTo>
                    <a:pt x="156180" y="1032635"/>
                  </a:lnTo>
                  <a:lnTo>
                    <a:pt x="175536" y="991390"/>
                  </a:lnTo>
                  <a:lnTo>
                    <a:pt x="195919" y="950738"/>
                  </a:lnTo>
                  <a:lnTo>
                    <a:pt x="217314" y="910695"/>
                  </a:lnTo>
                  <a:lnTo>
                    <a:pt x="239704" y="871278"/>
                  </a:lnTo>
                  <a:lnTo>
                    <a:pt x="263071" y="832503"/>
                  </a:lnTo>
                  <a:lnTo>
                    <a:pt x="287398" y="794388"/>
                  </a:lnTo>
                  <a:lnTo>
                    <a:pt x="312671" y="756948"/>
                  </a:lnTo>
                  <a:lnTo>
                    <a:pt x="338870" y="720202"/>
                  </a:lnTo>
                  <a:lnTo>
                    <a:pt x="365980" y="684165"/>
                  </a:lnTo>
                  <a:lnTo>
                    <a:pt x="393984" y="648854"/>
                  </a:lnTo>
                  <a:lnTo>
                    <a:pt x="422865" y="614287"/>
                  </a:lnTo>
                  <a:lnTo>
                    <a:pt x="452606" y="580479"/>
                  </a:lnTo>
                  <a:lnTo>
                    <a:pt x="483191" y="547448"/>
                  </a:lnTo>
                  <a:lnTo>
                    <a:pt x="514602" y="515210"/>
                  </a:lnTo>
                  <a:lnTo>
                    <a:pt x="546823" y="483782"/>
                  </a:lnTo>
                  <a:lnTo>
                    <a:pt x="579837" y="453181"/>
                  </a:lnTo>
                  <a:lnTo>
                    <a:pt x="613628" y="423423"/>
                  </a:lnTo>
                  <a:lnTo>
                    <a:pt x="648178" y="394526"/>
                  </a:lnTo>
                  <a:lnTo>
                    <a:pt x="683471" y="366505"/>
                  </a:lnTo>
                  <a:lnTo>
                    <a:pt x="719491" y="339379"/>
                  </a:lnTo>
                  <a:lnTo>
                    <a:pt x="756219" y="313163"/>
                  </a:lnTo>
                  <a:lnTo>
                    <a:pt x="793640" y="287874"/>
                  </a:lnTo>
                  <a:lnTo>
                    <a:pt x="831736" y="263529"/>
                  </a:lnTo>
                  <a:lnTo>
                    <a:pt x="870491" y="240145"/>
                  </a:lnTo>
                  <a:lnTo>
                    <a:pt x="909889" y="217738"/>
                  </a:lnTo>
                  <a:lnTo>
                    <a:pt x="949912" y="196326"/>
                  </a:lnTo>
                  <a:lnTo>
                    <a:pt x="990543" y="175924"/>
                  </a:lnTo>
                  <a:lnTo>
                    <a:pt x="1031766" y="156550"/>
                  </a:lnTo>
                  <a:lnTo>
                    <a:pt x="1073564" y="138221"/>
                  </a:lnTo>
                  <a:lnTo>
                    <a:pt x="1115920" y="120953"/>
                  </a:lnTo>
                  <a:lnTo>
                    <a:pt x="1158818" y="104762"/>
                  </a:lnTo>
                  <a:lnTo>
                    <a:pt x="1202240" y="89667"/>
                  </a:lnTo>
                  <a:lnTo>
                    <a:pt x="1246171" y="75683"/>
                  </a:lnTo>
                  <a:lnTo>
                    <a:pt x="1290592" y="62827"/>
                  </a:lnTo>
                  <a:lnTo>
                    <a:pt x="1335488" y="51115"/>
                  </a:lnTo>
                  <a:lnTo>
                    <a:pt x="1380841" y="40566"/>
                  </a:lnTo>
                  <a:lnTo>
                    <a:pt x="1426635" y="31195"/>
                  </a:lnTo>
                  <a:lnTo>
                    <a:pt x="1472853" y="23019"/>
                  </a:lnTo>
                  <a:lnTo>
                    <a:pt x="1519478" y="16055"/>
                  </a:lnTo>
                  <a:lnTo>
                    <a:pt x="1566493" y="10320"/>
                  </a:lnTo>
                  <a:lnTo>
                    <a:pt x="1613883" y="5830"/>
                  </a:lnTo>
                  <a:lnTo>
                    <a:pt x="1661629" y="2602"/>
                  </a:lnTo>
                  <a:lnTo>
                    <a:pt x="1709715" y="653"/>
                  </a:lnTo>
                  <a:lnTo>
                    <a:pt x="1758124" y="0"/>
                  </a:lnTo>
                  <a:lnTo>
                    <a:pt x="1806533" y="653"/>
                  </a:lnTo>
                  <a:lnTo>
                    <a:pt x="1854620" y="2602"/>
                  </a:lnTo>
                  <a:lnTo>
                    <a:pt x="1902366" y="5830"/>
                  </a:lnTo>
                  <a:lnTo>
                    <a:pt x="1949755" y="10320"/>
                  </a:lnTo>
                  <a:lnTo>
                    <a:pt x="1996771" y="16055"/>
                  </a:lnTo>
                  <a:lnTo>
                    <a:pt x="2043396" y="23019"/>
                  </a:lnTo>
                  <a:lnTo>
                    <a:pt x="2089615" y="31195"/>
                  </a:lnTo>
                  <a:lnTo>
                    <a:pt x="2135410" y="40566"/>
                  </a:lnTo>
                  <a:lnTo>
                    <a:pt x="2180764" y="51115"/>
                  </a:lnTo>
                  <a:lnTo>
                    <a:pt x="2225661" y="62827"/>
                  </a:lnTo>
                  <a:lnTo>
                    <a:pt x="2270084" y="75683"/>
                  </a:lnTo>
                  <a:lnTo>
                    <a:pt x="2314017" y="89667"/>
                  </a:lnTo>
                  <a:lnTo>
                    <a:pt x="2357442" y="104762"/>
                  </a:lnTo>
                  <a:lnTo>
                    <a:pt x="2400342" y="120953"/>
                  </a:lnTo>
                  <a:lnTo>
                    <a:pt x="2442702" y="138221"/>
                  </a:lnTo>
                  <a:lnTo>
                    <a:pt x="2484504" y="156550"/>
                  </a:lnTo>
                  <a:lnTo>
                    <a:pt x="2525731" y="175924"/>
                  </a:lnTo>
                  <a:lnTo>
                    <a:pt x="2566367" y="196326"/>
                  </a:lnTo>
                  <a:lnTo>
                    <a:pt x="2606395" y="217738"/>
                  </a:lnTo>
                  <a:lnTo>
                    <a:pt x="2645799" y="240145"/>
                  </a:lnTo>
                  <a:lnTo>
                    <a:pt x="2684561" y="263529"/>
                  </a:lnTo>
                  <a:lnTo>
                    <a:pt x="2722665" y="287874"/>
                  </a:lnTo>
                  <a:lnTo>
                    <a:pt x="2760094" y="313163"/>
                  </a:lnTo>
                  <a:lnTo>
                    <a:pt x="2796831" y="339379"/>
                  </a:lnTo>
                  <a:lnTo>
                    <a:pt x="2832859" y="366505"/>
                  </a:lnTo>
                  <a:lnTo>
                    <a:pt x="2868163" y="394526"/>
                  </a:lnTo>
                  <a:lnTo>
                    <a:pt x="2902724" y="423423"/>
                  </a:lnTo>
                  <a:lnTo>
                    <a:pt x="2936527" y="453181"/>
                  </a:lnTo>
                  <a:lnTo>
                    <a:pt x="2969554" y="483782"/>
                  </a:lnTo>
                  <a:lnTo>
                    <a:pt x="3001789" y="515210"/>
                  </a:lnTo>
                  <a:lnTo>
                    <a:pt x="3033215" y="547448"/>
                  </a:lnTo>
                  <a:lnTo>
                    <a:pt x="3063815" y="580479"/>
                  </a:lnTo>
                  <a:lnTo>
                    <a:pt x="3093573" y="614287"/>
                  </a:lnTo>
                  <a:lnTo>
                    <a:pt x="3122472" y="648854"/>
                  </a:lnTo>
                  <a:lnTo>
                    <a:pt x="3150495" y="684165"/>
                  </a:lnTo>
                  <a:lnTo>
                    <a:pt x="3177625" y="720202"/>
                  </a:lnTo>
                  <a:lnTo>
                    <a:pt x="3203845" y="756948"/>
                  </a:lnTo>
                  <a:lnTo>
                    <a:pt x="3229140" y="794388"/>
                  </a:lnTo>
                  <a:lnTo>
                    <a:pt x="3253491" y="832503"/>
                  </a:lnTo>
                  <a:lnTo>
                    <a:pt x="3276883" y="871278"/>
                  </a:lnTo>
                  <a:lnTo>
                    <a:pt x="3299298" y="910695"/>
                  </a:lnTo>
                  <a:lnTo>
                    <a:pt x="3320721" y="950738"/>
                  </a:lnTo>
                  <a:lnTo>
                    <a:pt x="3341133" y="991390"/>
                  </a:lnTo>
                  <a:lnTo>
                    <a:pt x="3360518" y="1032635"/>
                  </a:lnTo>
                  <a:lnTo>
                    <a:pt x="3378860" y="1074455"/>
                  </a:lnTo>
                  <a:lnTo>
                    <a:pt x="3396142" y="1116834"/>
                  </a:lnTo>
                  <a:lnTo>
                    <a:pt x="3412347" y="1159755"/>
                  </a:lnTo>
                  <a:lnTo>
                    <a:pt x="3427459" y="1203202"/>
                  </a:lnTo>
                  <a:lnTo>
                    <a:pt x="3441460" y="1247157"/>
                  </a:lnTo>
                  <a:lnTo>
                    <a:pt x="3454333" y="1291604"/>
                  </a:lnTo>
                  <a:lnTo>
                    <a:pt x="3466063" y="1336526"/>
                  </a:lnTo>
                  <a:lnTo>
                    <a:pt x="3476632" y="1381907"/>
                  </a:lnTo>
                  <a:lnTo>
                    <a:pt x="3486024" y="1427729"/>
                  </a:lnTo>
                  <a:lnTo>
                    <a:pt x="3494222" y="1473976"/>
                  </a:lnTo>
                  <a:lnTo>
                    <a:pt x="3501208" y="1520632"/>
                  </a:lnTo>
                  <a:lnTo>
                    <a:pt x="3506967" y="1567678"/>
                  </a:lnTo>
                  <a:lnTo>
                    <a:pt x="3511482" y="1615100"/>
                  </a:lnTo>
                  <a:lnTo>
                    <a:pt x="3514735" y="1662879"/>
                  </a:lnTo>
                  <a:lnTo>
                    <a:pt x="3516711" y="1711000"/>
                  </a:lnTo>
                  <a:lnTo>
                    <a:pt x="3517391" y="1759445"/>
                  </a:lnTo>
                  <a:lnTo>
                    <a:pt x="3517391" y="3063989"/>
                  </a:lnTo>
                  <a:lnTo>
                    <a:pt x="3516711" y="3112378"/>
                  </a:lnTo>
                  <a:lnTo>
                    <a:pt x="3514735" y="3160445"/>
                  </a:lnTo>
                  <a:lnTo>
                    <a:pt x="3511482" y="3208172"/>
                  </a:lnTo>
                  <a:lnTo>
                    <a:pt x="3506967" y="3255544"/>
                  </a:lnTo>
                  <a:lnTo>
                    <a:pt x="3501208" y="3302542"/>
                  </a:lnTo>
                  <a:lnTo>
                    <a:pt x="3494222" y="3349151"/>
                  </a:lnTo>
                  <a:lnTo>
                    <a:pt x="3486024" y="3395353"/>
                  </a:lnTo>
                  <a:lnTo>
                    <a:pt x="3476632" y="3441131"/>
                  </a:lnTo>
                  <a:lnTo>
                    <a:pt x="3466063" y="3486470"/>
                  </a:lnTo>
                  <a:lnTo>
                    <a:pt x="3454333" y="3531352"/>
                  </a:lnTo>
                  <a:lnTo>
                    <a:pt x="3441460" y="3575761"/>
                  </a:lnTo>
                  <a:lnTo>
                    <a:pt x="3427459" y="3619679"/>
                  </a:lnTo>
                  <a:lnTo>
                    <a:pt x="3412347" y="3663090"/>
                  </a:lnTo>
                  <a:lnTo>
                    <a:pt x="3396142" y="3705977"/>
                  </a:lnTo>
                  <a:lnTo>
                    <a:pt x="3378860" y="3748323"/>
                  </a:lnTo>
                  <a:lnTo>
                    <a:pt x="3360518" y="3790112"/>
                  </a:lnTo>
                  <a:lnTo>
                    <a:pt x="3341133" y="3831326"/>
                  </a:lnTo>
                  <a:lnTo>
                    <a:pt x="3320721" y="3871950"/>
                  </a:lnTo>
                  <a:lnTo>
                    <a:pt x="3299298" y="3911966"/>
                  </a:lnTo>
                  <a:lnTo>
                    <a:pt x="3276883" y="3951357"/>
                  </a:lnTo>
                  <a:lnTo>
                    <a:pt x="3253491" y="3990107"/>
                  </a:lnTo>
                  <a:lnTo>
                    <a:pt x="3229140" y="4028199"/>
                  </a:lnTo>
                  <a:lnTo>
                    <a:pt x="3203845" y="4065616"/>
                  </a:lnTo>
                  <a:lnTo>
                    <a:pt x="3177625" y="4102341"/>
                  </a:lnTo>
                  <a:lnTo>
                    <a:pt x="3150495" y="4138358"/>
                  </a:lnTo>
                  <a:lnTo>
                    <a:pt x="3122472" y="4173649"/>
                  </a:lnTo>
                  <a:lnTo>
                    <a:pt x="3093573" y="4208199"/>
                  </a:lnTo>
                  <a:lnTo>
                    <a:pt x="3063815" y="4241990"/>
                  </a:lnTo>
                  <a:lnTo>
                    <a:pt x="3033215" y="4275005"/>
                  </a:lnTo>
                  <a:lnTo>
                    <a:pt x="3001789" y="4307228"/>
                  </a:lnTo>
                  <a:lnTo>
                    <a:pt x="2969554" y="4338642"/>
                  </a:lnTo>
                  <a:lnTo>
                    <a:pt x="2936527" y="4369230"/>
                  </a:lnTo>
                  <a:lnTo>
                    <a:pt x="2902724" y="4398976"/>
                  </a:lnTo>
                  <a:lnTo>
                    <a:pt x="2868163" y="4427862"/>
                  </a:lnTo>
                  <a:lnTo>
                    <a:pt x="2832859" y="4455872"/>
                  </a:lnTo>
                  <a:lnTo>
                    <a:pt x="2796831" y="4482989"/>
                  </a:lnTo>
                  <a:lnTo>
                    <a:pt x="2760094" y="4509196"/>
                  </a:lnTo>
                  <a:lnTo>
                    <a:pt x="2722665" y="4534476"/>
                  </a:lnTo>
                  <a:lnTo>
                    <a:pt x="2684561" y="4558814"/>
                  </a:lnTo>
                  <a:lnTo>
                    <a:pt x="2645799" y="4582191"/>
                  </a:lnTo>
                  <a:lnTo>
                    <a:pt x="2606395" y="4604591"/>
                  </a:lnTo>
                  <a:lnTo>
                    <a:pt x="2566367" y="4625998"/>
                  </a:lnTo>
                  <a:lnTo>
                    <a:pt x="2525731" y="4646395"/>
                  </a:lnTo>
                  <a:lnTo>
                    <a:pt x="2484504" y="4665764"/>
                  </a:lnTo>
                  <a:lnTo>
                    <a:pt x="2442702" y="4684090"/>
                  </a:lnTo>
                  <a:lnTo>
                    <a:pt x="2400342" y="4701354"/>
                  </a:lnTo>
                  <a:lnTo>
                    <a:pt x="2357442" y="4717541"/>
                  </a:lnTo>
                  <a:lnTo>
                    <a:pt x="2314017" y="4732634"/>
                  </a:lnTo>
                  <a:lnTo>
                    <a:pt x="2270084" y="4746616"/>
                  </a:lnTo>
                  <a:lnTo>
                    <a:pt x="2225661" y="4759470"/>
                  </a:lnTo>
                  <a:lnTo>
                    <a:pt x="2180764" y="4771180"/>
                  </a:lnTo>
                  <a:lnTo>
                    <a:pt x="2135410" y="4781728"/>
                  </a:lnTo>
                  <a:lnTo>
                    <a:pt x="2089615" y="4791098"/>
                  </a:lnTo>
                  <a:lnTo>
                    <a:pt x="2043396" y="4799273"/>
                  </a:lnTo>
                  <a:lnTo>
                    <a:pt x="1996771" y="4806236"/>
                  </a:lnTo>
                  <a:lnTo>
                    <a:pt x="1949755" y="4811971"/>
                  </a:lnTo>
                  <a:lnTo>
                    <a:pt x="1902366" y="4816461"/>
                  </a:lnTo>
                  <a:lnTo>
                    <a:pt x="1854620" y="4819689"/>
                  </a:lnTo>
                  <a:lnTo>
                    <a:pt x="1806533" y="4821638"/>
                  </a:lnTo>
                  <a:lnTo>
                    <a:pt x="1758124" y="4822291"/>
                  </a:lnTo>
                  <a:close/>
                </a:path>
              </a:pathLst>
            </a:custGeom>
            <a:solidFill>
              <a:schemeClr val="accent3">
                <a:lumMod val="75000"/>
              </a:schemeClr>
            </a:solidFill>
          </p:spPr>
          <p:txBody>
            <a:bodyPr wrap="square" lIns="0" tIns="0" rIns="0" bIns="0" rtlCol="0"/>
            <a:lstStyle/>
            <a:p>
              <a:endParaRPr/>
            </a:p>
          </p:txBody>
        </p:sp>
        <p:sp>
          <p:nvSpPr>
            <p:cNvPr id="14" name="object 6"/>
            <p:cNvSpPr txBox="1"/>
            <p:nvPr>
              <p:custDataLst>
                <p:tags r:id="rId19"/>
              </p:custDataLst>
            </p:nvPr>
          </p:nvSpPr>
          <p:spPr>
            <a:xfrm>
              <a:off x="10919" y="4247"/>
              <a:ext cx="4902" cy="3961"/>
            </a:xfrm>
            <a:prstGeom prst="rect">
              <a:avLst/>
            </a:prstGeom>
          </p:spPr>
          <p:txBody>
            <a:bodyPr vert="horz" wrap="square" lIns="0" tIns="12700" rIns="0" bIns="0" rtlCol="0" anchor="t">
              <a:spAutoFit/>
            </a:bodyPr>
            <a:lstStyle/>
            <a:p>
              <a:pPr marL="12700" marR="5080" indent="0" algn="ctr">
                <a:lnSpc>
                  <a:spcPct val="150000"/>
                </a:lnSpc>
                <a:spcBef>
                  <a:spcPts val="100"/>
                </a:spcBef>
                <a:buFont typeface="+mj-lt"/>
                <a:buNone/>
              </a:pPr>
              <a:r>
                <a:rPr lang="en-US" altLang="zh-CN" sz="1600" b="1" u="sng" dirty="0">
                  <a:latin typeface="Microsoft YaHei" panose="020B0503020204020204" pitchFamily="34" charset="-122"/>
                  <a:ea typeface="Microsoft YaHei" panose="020B0503020204020204" pitchFamily="34" charset="-122"/>
                  <a:cs typeface="微软雅黑" panose="020B0503020204020204" charset="-122"/>
                </a:rPr>
                <a:t>Higher Bed </a:t>
              </a:r>
            </a:p>
            <a:p>
              <a:pPr marL="12700" marR="5080" indent="0" algn="ctr">
                <a:lnSpc>
                  <a:spcPct val="150000"/>
                </a:lnSpc>
                <a:spcBef>
                  <a:spcPts val="100"/>
                </a:spcBef>
                <a:buFont typeface="+mj-lt"/>
                <a:buNone/>
              </a:pPr>
              <a:r>
                <a:rPr lang="en-US" altLang="zh-CN" sz="1600" b="1" u="sng" dirty="0">
                  <a:latin typeface="Microsoft YaHei" panose="020B0503020204020204" pitchFamily="34" charset="-122"/>
                  <a:ea typeface="Microsoft YaHei" panose="020B0503020204020204" pitchFamily="34" charset="-122"/>
                  <a:cs typeface="微软雅黑" panose="020B0503020204020204" charset="-122"/>
                </a:rPr>
                <a:t>Turnover Rate</a:t>
              </a:r>
            </a:p>
            <a:p>
              <a:pPr marL="12700" marR="5080" indent="0" algn="ctr">
                <a:lnSpc>
                  <a:spcPct val="150000"/>
                </a:lnSpc>
                <a:spcBef>
                  <a:spcPts val="100"/>
                </a:spcBef>
                <a:buFont typeface="+mj-lt"/>
                <a:buNone/>
              </a:pPr>
              <a:endParaRPr lang="en-US" altLang="zh-CN" sz="1600" b="1" dirty="0">
                <a:latin typeface="Microsoft YaHei" panose="020B0503020204020204" pitchFamily="34" charset="-122"/>
                <a:ea typeface="Microsoft YaHei" panose="020B0503020204020204" pitchFamily="34" charset="-122"/>
                <a:cs typeface="微软雅黑" panose="020B0503020204020204" charset="-122"/>
              </a:endParaRPr>
            </a:p>
            <a:p>
              <a:pPr marL="12700" marR="5080" indent="0" algn="ctr">
                <a:lnSpc>
                  <a:spcPct val="150000"/>
                </a:lnSpc>
                <a:spcBef>
                  <a:spcPts val="100"/>
                </a:spcBef>
                <a:buFont typeface="+mj-lt"/>
                <a:buNone/>
              </a:pPr>
              <a:r>
                <a:rPr lang="en-US" altLang="zh-CN" sz="1600" err="1">
                  <a:latin typeface="Microsoft YaHei"/>
                  <a:ea typeface="Microsoft YaHei"/>
                  <a:cs typeface="微软雅黑" panose="020B0503020204020204" charset="-122"/>
                </a:rPr>
                <a:t>SafeLM</a:t>
              </a:r>
              <a:r>
                <a:rPr lang="en-US" altLang="zh-CN" sz="1600" dirty="0">
                  <a:latin typeface="Microsoft YaHei"/>
                  <a:ea typeface="Microsoft YaHei"/>
                  <a:cs typeface="微软雅黑" panose="020B0503020204020204" charset="-122"/>
                </a:rPr>
                <a:t>® increases proportion of day care surgeries</a:t>
              </a:r>
            </a:p>
          </p:txBody>
        </p:sp>
      </p:grpSp>
      <p:sp>
        <p:nvSpPr>
          <p:cNvPr id="16" name="object 2"/>
          <p:cNvSpPr/>
          <p:nvPr>
            <p:custDataLst>
              <p:tags r:id="rId4"/>
            </p:custDataLst>
          </p:nvPr>
        </p:nvSpPr>
        <p:spPr>
          <a:xfrm>
            <a:off x="9227934" y="1361012"/>
            <a:ext cx="2690495" cy="4264025"/>
          </a:xfrm>
          <a:custGeom>
            <a:avLst/>
            <a:gdLst/>
            <a:ahLst/>
            <a:cxnLst/>
            <a:rect l="l" t="t" r="r" b="b"/>
            <a:pathLst>
              <a:path w="3517900" h="4822825">
                <a:moveTo>
                  <a:pt x="1758124" y="4822291"/>
                </a:moveTo>
                <a:lnTo>
                  <a:pt x="1709715" y="4821638"/>
                </a:lnTo>
                <a:lnTo>
                  <a:pt x="1661629" y="4819689"/>
                </a:lnTo>
                <a:lnTo>
                  <a:pt x="1613883" y="4816461"/>
                </a:lnTo>
                <a:lnTo>
                  <a:pt x="1566493" y="4811971"/>
                </a:lnTo>
                <a:lnTo>
                  <a:pt x="1519478" y="4806236"/>
                </a:lnTo>
                <a:lnTo>
                  <a:pt x="1472853" y="4799273"/>
                </a:lnTo>
                <a:lnTo>
                  <a:pt x="1426635" y="4791098"/>
                </a:lnTo>
                <a:lnTo>
                  <a:pt x="1380841" y="4781728"/>
                </a:lnTo>
                <a:lnTo>
                  <a:pt x="1335488" y="4771180"/>
                </a:lnTo>
                <a:lnTo>
                  <a:pt x="1290592" y="4759470"/>
                </a:lnTo>
                <a:lnTo>
                  <a:pt x="1246171" y="4746616"/>
                </a:lnTo>
                <a:lnTo>
                  <a:pt x="1202240" y="4732634"/>
                </a:lnTo>
                <a:lnTo>
                  <a:pt x="1158818" y="4717541"/>
                </a:lnTo>
                <a:lnTo>
                  <a:pt x="1115920" y="4701354"/>
                </a:lnTo>
                <a:lnTo>
                  <a:pt x="1073564" y="4684090"/>
                </a:lnTo>
                <a:lnTo>
                  <a:pt x="1031766" y="4665764"/>
                </a:lnTo>
                <a:lnTo>
                  <a:pt x="990543" y="4646395"/>
                </a:lnTo>
                <a:lnTo>
                  <a:pt x="949912" y="4625998"/>
                </a:lnTo>
                <a:lnTo>
                  <a:pt x="909889" y="4604591"/>
                </a:lnTo>
                <a:lnTo>
                  <a:pt x="870491" y="4582191"/>
                </a:lnTo>
                <a:lnTo>
                  <a:pt x="831736" y="4558814"/>
                </a:lnTo>
                <a:lnTo>
                  <a:pt x="793640" y="4534476"/>
                </a:lnTo>
                <a:lnTo>
                  <a:pt x="756219" y="4509196"/>
                </a:lnTo>
                <a:lnTo>
                  <a:pt x="719491" y="4482989"/>
                </a:lnTo>
                <a:lnTo>
                  <a:pt x="683471" y="4455872"/>
                </a:lnTo>
                <a:lnTo>
                  <a:pt x="648178" y="4427862"/>
                </a:lnTo>
                <a:lnTo>
                  <a:pt x="613628" y="4398976"/>
                </a:lnTo>
                <a:lnTo>
                  <a:pt x="579837" y="4369230"/>
                </a:lnTo>
                <a:lnTo>
                  <a:pt x="546823" y="4338642"/>
                </a:lnTo>
                <a:lnTo>
                  <a:pt x="514602" y="4307228"/>
                </a:lnTo>
                <a:lnTo>
                  <a:pt x="483191" y="4275005"/>
                </a:lnTo>
                <a:lnTo>
                  <a:pt x="452606" y="4241990"/>
                </a:lnTo>
                <a:lnTo>
                  <a:pt x="422865" y="4208199"/>
                </a:lnTo>
                <a:lnTo>
                  <a:pt x="393984" y="4173649"/>
                </a:lnTo>
                <a:lnTo>
                  <a:pt x="365980" y="4138358"/>
                </a:lnTo>
                <a:lnTo>
                  <a:pt x="338870" y="4102341"/>
                </a:lnTo>
                <a:lnTo>
                  <a:pt x="312671" y="4065616"/>
                </a:lnTo>
                <a:lnTo>
                  <a:pt x="287398" y="4028199"/>
                </a:lnTo>
                <a:lnTo>
                  <a:pt x="263071" y="3990107"/>
                </a:lnTo>
                <a:lnTo>
                  <a:pt x="239704" y="3951357"/>
                </a:lnTo>
                <a:lnTo>
                  <a:pt x="217314" y="3911966"/>
                </a:lnTo>
                <a:lnTo>
                  <a:pt x="195919" y="3871950"/>
                </a:lnTo>
                <a:lnTo>
                  <a:pt x="175536" y="3831326"/>
                </a:lnTo>
                <a:lnTo>
                  <a:pt x="156180" y="3790112"/>
                </a:lnTo>
                <a:lnTo>
                  <a:pt x="137870" y="3748323"/>
                </a:lnTo>
                <a:lnTo>
                  <a:pt x="120621" y="3705977"/>
                </a:lnTo>
                <a:lnTo>
                  <a:pt x="104450" y="3663090"/>
                </a:lnTo>
                <a:lnTo>
                  <a:pt x="89374" y="3619679"/>
                </a:lnTo>
                <a:lnTo>
                  <a:pt x="75411" y="3575761"/>
                </a:lnTo>
                <a:lnTo>
                  <a:pt x="62576" y="3531352"/>
                </a:lnTo>
                <a:lnTo>
                  <a:pt x="50887" y="3486470"/>
                </a:lnTo>
                <a:lnTo>
                  <a:pt x="40360" y="3441131"/>
                </a:lnTo>
                <a:lnTo>
                  <a:pt x="31012" y="3395353"/>
                </a:lnTo>
                <a:lnTo>
                  <a:pt x="22860" y="3349151"/>
                </a:lnTo>
                <a:lnTo>
                  <a:pt x="15920" y="3302542"/>
                </a:lnTo>
                <a:lnTo>
                  <a:pt x="10210" y="3255544"/>
                </a:lnTo>
                <a:lnTo>
                  <a:pt x="5746" y="3208172"/>
                </a:lnTo>
                <a:lnTo>
                  <a:pt x="2545" y="3160445"/>
                </a:lnTo>
                <a:lnTo>
                  <a:pt x="624" y="3112378"/>
                </a:lnTo>
                <a:lnTo>
                  <a:pt x="0" y="3063989"/>
                </a:lnTo>
                <a:lnTo>
                  <a:pt x="0" y="1759445"/>
                </a:lnTo>
                <a:lnTo>
                  <a:pt x="624" y="1711000"/>
                </a:lnTo>
                <a:lnTo>
                  <a:pt x="2545" y="1662879"/>
                </a:lnTo>
                <a:lnTo>
                  <a:pt x="5746" y="1615100"/>
                </a:lnTo>
                <a:lnTo>
                  <a:pt x="10210" y="1567678"/>
                </a:lnTo>
                <a:lnTo>
                  <a:pt x="15920" y="1520632"/>
                </a:lnTo>
                <a:lnTo>
                  <a:pt x="22860" y="1473976"/>
                </a:lnTo>
                <a:lnTo>
                  <a:pt x="31012" y="1427729"/>
                </a:lnTo>
                <a:lnTo>
                  <a:pt x="40360" y="1381907"/>
                </a:lnTo>
                <a:lnTo>
                  <a:pt x="50887" y="1336526"/>
                </a:lnTo>
                <a:lnTo>
                  <a:pt x="62576" y="1291604"/>
                </a:lnTo>
                <a:lnTo>
                  <a:pt x="75411" y="1247157"/>
                </a:lnTo>
                <a:lnTo>
                  <a:pt x="89374" y="1203202"/>
                </a:lnTo>
                <a:lnTo>
                  <a:pt x="104450" y="1159755"/>
                </a:lnTo>
                <a:lnTo>
                  <a:pt x="120621" y="1116834"/>
                </a:lnTo>
                <a:lnTo>
                  <a:pt x="137870" y="1074455"/>
                </a:lnTo>
                <a:lnTo>
                  <a:pt x="156180" y="1032635"/>
                </a:lnTo>
                <a:lnTo>
                  <a:pt x="175536" y="991390"/>
                </a:lnTo>
                <a:lnTo>
                  <a:pt x="195919" y="950738"/>
                </a:lnTo>
                <a:lnTo>
                  <a:pt x="217314" y="910695"/>
                </a:lnTo>
                <a:lnTo>
                  <a:pt x="239704" y="871278"/>
                </a:lnTo>
                <a:lnTo>
                  <a:pt x="263071" y="832503"/>
                </a:lnTo>
                <a:lnTo>
                  <a:pt x="287398" y="794388"/>
                </a:lnTo>
                <a:lnTo>
                  <a:pt x="312671" y="756948"/>
                </a:lnTo>
                <a:lnTo>
                  <a:pt x="338870" y="720202"/>
                </a:lnTo>
                <a:lnTo>
                  <a:pt x="365980" y="684165"/>
                </a:lnTo>
                <a:lnTo>
                  <a:pt x="393984" y="648854"/>
                </a:lnTo>
                <a:lnTo>
                  <a:pt x="422865" y="614287"/>
                </a:lnTo>
                <a:lnTo>
                  <a:pt x="452606" y="580479"/>
                </a:lnTo>
                <a:lnTo>
                  <a:pt x="483191" y="547448"/>
                </a:lnTo>
                <a:lnTo>
                  <a:pt x="514602" y="515210"/>
                </a:lnTo>
                <a:lnTo>
                  <a:pt x="546823" y="483782"/>
                </a:lnTo>
                <a:lnTo>
                  <a:pt x="579837" y="453181"/>
                </a:lnTo>
                <a:lnTo>
                  <a:pt x="613628" y="423423"/>
                </a:lnTo>
                <a:lnTo>
                  <a:pt x="648178" y="394526"/>
                </a:lnTo>
                <a:lnTo>
                  <a:pt x="683471" y="366505"/>
                </a:lnTo>
                <a:lnTo>
                  <a:pt x="719491" y="339379"/>
                </a:lnTo>
                <a:lnTo>
                  <a:pt x="756219" y="313163"/>
                </a:lnTo>
                <a:lnTo>
                  <a:pt x="793640" y="287874"/>
                </a:lnTo>
                <a:lnTo>
                  <a:pt x="831736" y="263529"/>
                </a:lnTo>
                <a:lnTo>
                  <a:pt x="870491" y="240145"/>
                </a:lnTo>
                <a:lnTo>
                  <a:pt x="909889" y="217738"/>
                </a:lnTo>
                <a:lnTo>
                  <a:pt x="949912" y="196326"/>
                </a:lnTo>
                <a:lnTo>
                  <a:pt x="990543" y="175924"/>
                </a:lnTo>
                <a:lnTo>
                  <a:pt x="1031766" y="156550"/>
                </a:lnTo>
                <a:lnTo>
                  <a:pt x="1073564" y="138221"/>
                </a:lnTo>
                <a:lnTo>
                  <a:pt x="1115920" y="120953"/>
                </a:lnTo>
                <a:lnTo>
                  <a:pt x="1158818" y="104762"/>
                </a:lnTo>
                <a:lnTo>
                  <a:pt x="1202240" y="89667"/>
                </a:lnTo>
                <a:lnTo>
                  <a:pt x="1246171" y="75683"/>
                </a:lnTo>
                <a:lnTo>
                  <a:pt x="1290592" y="62827"/>
                </a:lnTo>
                <a:lnTo>
                  <a:pt x="1335488" y="51115"/>
                </a:lnTo>
                <a:lnTo>
                  <a:pt x="1380841" y="40566"/>
                </a:lnTo>
                <a:lnTo>
                  <a:pt x="1426635" y="31195"/>
                </a:lnTo>
                <a:lnTo>
                  <a:pt x="1472853" y="23019"/>
                </a:lnTo>
                <a:lnTo>
                  <a:pt x="1519478" y="16055"/>
                </a:lnTo>
                <a:lnTo>
                  <a:pt x="1566493" y="10320"/>
                </a:lnTo>
                <a:lnTo>
                  <a:pt x="1613883" y="5830"/>
                </a:lnTo>
                <a:lnTo>
                  <a:pt x="1661629" y="2602"/>
                </a:lnTo>
                <a:lnTo>
                  <a:pt x="1709715" y="653"/>
                </a:lnTo>
                <a:lnTo>
                  <a:pt x="1758124" y="0"/>
                </a:lnTo>
                <a:lnTo>
                  <a:pt x="1806533" y="653"/>
                </a:lnTo>
                <a:lnTo>
                  <a:pt x="1854620" y="2602"/>
                </a:lnTo>
                <a:lnTo>
                  <a:pt x="1902366" y="5830"/>
                </a:lnTo>
                <a:lnTo>
                  <a:pt x="1949755" y="10320"/>
                </a:lnTo>
                <a:lnTo>
                  <a:pt x="1996771" y="16055"/>
                </a:lnTo>
                <a:lnTo>
                  <a:pt x="2043396" y="23019"/>
                </a:lnTo>
                <a:lnTo>
                  <a:pt x="2089615" y="31195"/>
                </a:lnTo>
                <a:lnTo>
                  <a:pt x="2135410" y="40566"/>
                </a:lnTo>
                <a:lnTo>
                  <a:pt x="2180764" y="51115"/>
                </a:lnTo>
                <a:lnTo>
                  <a:pt x="2225661" y="62827"/>
                </a:lnTo>
                <a:lnTo>
                  <a:pt x="2270084" y="75683"/>
                </a:lnTo>
                <a:lnTo>
                  <a:pt x="2314017" y="89667"/>
                </a:lnTo>
                <a:lnTo>
                  <a:pt x="2357442" y="104762"/>
                </a:lnTo>
                <a:lnTo>
                  <a:pt x="2400342" y="120953"/>
                </a:lnTo>
                <a:lnTo>
                  <a:pt x="2442702" y="138221"/>
                </a:lnTo>
                <a:lnTo>
                  <a:pt x="2484504" y="156550"/>
                </a:lnTo>
                <a:lnTo>
                  <a:pt x="2525731" y="175924"/>
                </a:lnTo>
                <a:lnTo>
                  <a:pt x="2566367" y="196326"/>
                </a:lnTo>
                <a:lnTo>
                  <a:pt x="2606395" y="217738"/>
                </a:lnTo>
                <a:lnTo>
                  <a:pt x="2645799" y="240145"/>
                </a:lnTo>
                <a:lnTo>
                  <a:pt x="2684561" y="263529"/>
                </a:lnTo>
                <a:lnTo>
                  <a:pt x="2722665" y="287874"/>
                </a:lnTo>
                <a:lnTo>
                  <a:pt x="2760094" y="313163"/>
                </a:lnTo>
                <a:lnTo>
                  <a:pt x="2796831" y="339379"/>
                </a:lnTo>
                <a:lnTo>
                  <a:pt x="2832859" y="366505"/>
                </a:lnTo>
                <a:lnTo>
                  <a:pt x="2868163" y="394526"/>
                </a:lnTo>
                <a:lnTo>
                  <a:pt x="2902724" y="423423"/>
                </a:lnTo>
                <a:lnTo>
                  <a:pt x="2936527" y="453181"/>
                </a:lnTo>
                <a:lnTo>
                  <a:pt x="2969554" y="483782"/>
                </a:lnTo>
                <a:lnTo>
                  <a:pt x="3001789" y="515210"/>
                </a:lnTo>
                <a:lnTo>
                  <a:pt x="3033215" y="547448"/>
                </a:lnTo>
                <a:lnTo>
                  <a:pt x="3063815" y="580479"/>
                </a:lnTo>
                <a:lnTo>
                  <a:pt x="3093573" y="614287"/>
                </a:lnTo>
                <a:lnTo>
                  <a:pt x="3122472" y="648854"/>
                </a:lnTo>
                <a:lnTo>
                  <a:pt x="3150495" y="684165"/>
                </a:lnTo>
                <a:lnTo>
                  <a:pt x="3177625" y="720202"/>
                </a:lnTo>
                <a:lnTo>
                  <a:pt x="3203845" y="756948"/>
                </a:lnTo>
                <a:lnTo>
                  <a:pt x="3229140" y="794388"/>
                </a:lnTo>
                <a:lnTo>
                  <a:pt x="3253491" y="832503"/>
                </a:lnTo>
                <a:lnTo>
                  <a:pt x="3276883" y="871278"/>
                </a:lnTo>
                <a:lnTo>
                  <a:pt x="3299298" y="910695"/>
                </a:lnTo>
                <a:lnTo>
                  <a:pt x="3320721" y="950738"/>
                </a:lnTo>
                <a:lnTo>
                  <a:pt x="3341133" y="991390"/>
                </a:lnTo>
                <a:lnTo>
                  <a:pt x="3360518" y="1032635"/>
                </a:lnTo>
                <a:lnTo>
                  <a:pt x="3378860" y="1074455"/>
                </a:lnTo>
                <a:lnTo>
                  <a:pt x="3396142" y="1116834"/>
                </a:lnTo>
                <a:lnTo>
                  <a:pt x="3412347" y="1159755"/>
                </a:lnTo>
                <a:lnTo>
                  <a:pt x="3427459" y="1203202"/>
                </a:lnTo>
                <a:lnTo>
                  <a:pt x="3441460" y="1247157"/>
                </a:lnTo>
                <a:lnTo>
                  <a:pt x="3454333" y="1291604"/>
                </a:lnTo>
                <a:lnTo>
                  <a:pt x="3466063" y="1336526"/>
                </a:lnTo>
                <a:lnTo>
                  <a:pt x="3476632" y="1381907"/>
                </a:lnTo>
                <a:lnTo>
                  <a:pt x="3486024" y="1427729"/>
                </a:lnTo>
                <a:lnTo>
                  <a:pt x="3494222" y="1473976"/>
                </a:lnTo>
                <a:lnTo>
                  <a:pt x="3501208" y="1520632"/>
                </a:lnTo>
                <a:lnTo>
                  <a:pt x="3506967" y="1567678"/>
                </a:lnTo>
                <a:lnTo>
                  <a:pt x="3511482" y="1615100"/>
                </a:lnTo>
                <a:lnTo>
                  <a:pt x="3514735" y="1662879"/>
                </a:lnTo>
                <a:lnTo>
                  <a:pt x="3516711" y="1711000"/>
                </a:lnTo>
                <a:lnTo>
                  <a:pt x="3517391" y="1759445"/>
                </a:lnTo>
                <a:lnTo>
                  <a:pt x="3517391" y="3063989"/>
                </a:lnTo>
                <a:lnTo>
                  <a:pt x="3516711" y="3112378"/>
                </a:lnTo>
                <a:lnTo>
                  <a:pt x="3514735" y="3160445"/>
                </a:lnTo>
                <a:lnTo>
                  <a:pt x="3511482" y="3208172"/>
                </a:lnTo>
                <a:lnTo>
                  <a:pt x="3506967" y="3255544"/>
                </a:lnTo>
                <a:lnTo>
                  <a:pt x="3501208" y="3302542"/>
                </a:lnTo>
                <a:lnTo>
                  <a:pt x="3494222" y="3349151"/>
                </a:lnTo>
                <a:lnTo>
                  <a:pt x="3486024" y="3395353"/>
                </a:lnTo>
                <a:lnTo>
                  <a:pt x="3476632" y="3441131"/>
                </a:lnTo>
                <a:lnTo>
                  <a:pt x="3466063" y="3486470"/>
                </a:lnTo>
                <a:lnTo>
                  <a:pt x="3454333" y="3531352"/>
                </a:lnTo>
                <a:lnTo>
                  <a:pt x="3441460" y="3575761"/>
                </a:lnTo>
                <a:lnTo>
                  <a:pt x="3427459" y="3619679"/>
                </a:lnTo>
                <a:lnTo>
                  <a:pt x="3412347" y="3663090"/>
                </a:lnTo>
                <a:lnTo>
                  <a:pt x="3396142" y="3705977"/>
                </a:lnTo>
                <a:lnTo>
                  <a:pt x="3378860" y="3748323"/>
                </a:lnTo>
                <a:lnTo>
                  <a:pt x="3360518" y="3790112"/>
                </a:lnTo>
                <a:lnTo>
                  <a:pt x="3341133" y="3831326"/>
                </a:lnTo>
                <a:lnTo>
                  <a:pt x="3320721" y="3871950"/>
                </a:lnTo>
                <a:lnTo>
                  <a:pt x="3299298" y="3911966"/>
                </a:lnTo>
                <a:lnTo>
                  <a:pt x="3276883" y="3951357"/>
                </a:lnTo>
                <a:lnTo>
                  <a:pt x="3253491" y="3990107"/>
                </a:lnTo>
                <a:lnTo>
                  <a:pt x="3229140" y="4028199"/>
                </a:lnTo>
                <a:lnTo>
                  <a:pt x="3203845" y="4065616"/>
                </a:lnTo>
                <a:lnTo>
                  <a:pt x="3177625" y="4102341"/>
                </a:lnTo>
                <a:lnTo>
                  <a:pt x="3150495" y="4138358"/>
                </a:lnTo>
                <a:lnTo>
                  <a:pt x="3122472" y="4173649"/>
                </a:lnTo>
                <a:lnTo>
                  <a:pt x="3093573" y="4208199"/>
                </a:lnTo>
                <a:lnTo>
                  <a:pt x="3063815" y="4241990"/>
                </a:lnTo>
                <a:lnTo>
                  <a:pt x="3033215" y="4275005"/>
                </a:lnTo>
                <a:lnTo>
                  <a:pt x="3001789" y="4307228"/>
                </a:lnTo>
                <a:lnTo>
                  <a:pt x="2969554" y="4338642"/>
                </a:lnTo>
                <a:lnTo>
                  <a:pt x="2936527" y="4369230"/>
                </a:lnTo>
                <a:lnTo>
                  <a:pt x="2902724" y="4398976"/>
                </a:lnTo>
                <a:lnTo>
                  <a:pt x="2868163" y="4427862"/>
                </a:lnTo>
                <a:lnTo>
                  <a:pt x="2832859" y="4455872"/>
                </a:lnTo>
                <a:lnTo>
                  <a:pt x="2796831" y="4482989"/>
                </a:lnTo>
                <a:lnTo>
                  <a:pt x="2760094" y="4509196"/>
                </a:lnTo>
                <a:lnTo>
                  <a:pt x="2722665" y="4534476"/>
                </a:lnTo>
                <a:lnTo>
                  <a:pt x="2684561" y="4558814"/>
                </a:lnTo>
                <a:lnTo>
                  <a:pt x="2645799" y="4582191"/>
                </a:lnTo>
                <a:lnTo>
                  <a:pt x="2606395" y="4604591"/>
                </a:lnTo>
                <a:lnTo>
                  <a:pt x="2566367" y="4625998"/>
                </a:lnTo>
                <a:lnTo>
                  <a:pt x="2525731" y="4646395"/>
                </a:lnTo>
                <a:lnTo>
                  <a:pt x="2484504" y="4665764"/>
                </a:lnTo>
                <a:lnTo>
                  <a:pt x="2442702" y="4684090"/>
                </a:lnTo>
                <a:lnTo>
                  <a:pt x="2400342" y="4701354"/>
                </a:lnTo>
                <a:lnTo>
                  <a:pt x="2357442" y="4717541"/>
                </a:lnTo>
                <a:lnTo>
                  <a:pt x="2314017" y="4732634"/>
                </a:lnTo>
                <a:lnTo>
                  <a:pt x="2270084" y="4746616"/>
                </a:lnTo>
                <a:lnTo>
                  <a:pt x="2225661" y="4759470"/>
                </a:lnTo>
                <a:lnTo>
                  <a:pt x="2180764" y="4771180"/>
                </a:lnTo>
                <a:lnTo>
                  <a:pt x="2135410" y="4781728"/>
                </a:lnTo>
                <a:lnTo>
                  <a:pt x="2089615" y="4791098"/>
                </a:lnTo>
                <a:lnTo>
                  <a:pt x="2043396" y="4799273"/>
                </a:lnTo>
                <a:lnTo>
                  <a:pt x="1996771" y="4806236"/>
                </a:lnTo>
                <a:lnTo>
                  <a:pt x="1949755" y="4811971"/>
                </a:lnTo>
                <a:lnTo>
                  <a:pt x="1902366" y="4816461"/>
                </a:lnTo>
                <a:lnTo>
                  <a:pt x="1854620" y="4819689"/>
                </a:lnTo>
                <a:lnTo>
                  <a:pt x="1806533" y="4821638"/>
                </a:lnTo>
                <a:lnTo>
                  <a:pt x="1758124" y="4822291"/>
                </a:lnTo>
                <a:close/>
              </a:path>
            </a:pathLst>
          </a:custGeom>
        </p:spPr>
        <p:style>
          <a:lnRef idx="0">
            <a:srgbClr val="FFFFFF"/>
          </a:lnRef>
          <a:fillRef idx="3">
            <a:schemeClr val="accent2"/>
          </a:fillRef>
          <a:effectRef idx="0">
            <a:srgbClr val="FFFFFF"/>
          </a:effectRef>
          <a:fontRef idx="minor">
            <a:schemeClr val="lt1"/>
          </a:fontRef>
        </p:style>
        <p:txBody>
          <a:bodyPr wrap="square" lIns="0" tIns="0" rIns="0" bIns="0" rtlCol="0"/>
          <a:lstStyle/>
          <a:p>
            <a:endParaRPr/>
          </a:p>
        </p:txBody>
      </p:sp>
      <p:sp>
        <p:nvSpPr>
          <p:cNvPr id="18" name="object 6"/>
          <p:cNvSpPr txBox="1"/>
          <p:nvPr>
            <p:custDataLst>
              <p:tags r:id="rId5"/>
            </p:custDataLst>
          </p:nvPr>
        </p:nvSpPr>
        <p:spPr>
          <a:xfrm>
            <a:off x="9486288" y="2422745"/>
            <a:ext cx="2171698" cy="2593146"/>
          </a:xfrm>
          <a:prstGeom prst="rect">
            <a:avLst/>
          </a:prstGeom>
        </p:spPr>
        <p:txBody>
          <a:bodyPr vert="horz" wrap="square" lIns="0" tIns="12700" rIns="0" bIns="0" rtlCol="0" anchor="t">
            <a:spAutoFit/>
          </a:bodyPr>
          <a:lstStyle/>
          <a:p>
            <a:pPr marL="12700" marR="5080" indent="0" algn="ctr">
              <a:lnSpc>
                <a:spcPct val="150000"/>
              </a:lnSpc>
              <a:spcBef>
                <a:spcPts val="100"/>
              </a:spcBef>
              <a:buFont typeface="+mj-lt"/>
              <a:buNone/>
            </a:pPr>
            <a:r>
              <a:rPr lang="en-US" altLang="zh-CN" sz="1600" b="1" dirty="0">
                <a:solidFill>
                  <a:schemeClr val="tx1"/>
                </a:solidFill>
                <a:latin typeface="微软雅黑"/>
                <a:ea typeface="微软雅黑"/>
                <a:cs typeface="微软雅黑" panose="020B0503020204020204" charset="-122"/>
              </a:rPr>
              <a:t>Increase Scope </a:t>
            </a:r>
          </a:p>
          <a:p>
            <a:pPr marL="12700" marR="5080" indent="0" algn="ctr">
              <a:lnSpc>
                <a:spcPct val="150000"/>
              </a:lnSpc>
              <a:spcBef>
                <a:spcPts val="100"/>
              </a:spcBef>
              <a:buFont typeface="+mj-lt"/>
              <a:buNone/>
            </a:pPr>
            <a:r>
              <a:rPr lang="en-US" altLang="zh-CN" sz="1600" b="1" dirty="0">
                <a:solidFill>
                  <a:schemeClr val="tx1"/>
                </a:solidFill>
                <a:latin typeface="微软雅黑"/>
                <a:ea typeface="微软雅黑"/>
                <a:cs typeface="微软雅黑" panose="020B0503020204020204" charset="-122"/>
              </a:rPr>
              <a:t>of Surgery</a:t>
            </a:r>
          </a:p>
          <a:p>
            <a:pPr marL="12700" marR="5080" indent="0" algn="ctr">
              <a:lnSpc>
                <a:spcPct val="150000"/>
              </a:lnSpc>
              <a:spcBef>
                <a:spcPts val="100"/>
              </a:spcBef>
              <a:buFont typeface="+mj-lt"/>
              <a:buNone/>
            </a:pPr>
            <a:endParaRPr lang="en-US" altLang="zh-CN" sz="1600" dirty="0">
              <a:solidFill>
                <a:schemeClr val="tx1"/>
              </a:solidFill>
              <a:latin typeface="微软雅黑" panose="020B0503020204020204" charset="-122"/>
              <a:ea typeface="微软雅黑" panose="020B0503020204020204" charset="-122"/>
              <a:cs typeface="微软雅黑" panose="020B0503020204020204" charset="-122"/>
            </a:endParaRPr>
          </a:p>
          <a:p>
            <a:pPr marL="12700" marR="5080" indent="0" algn="ctr">
              <a:lnSpc>
                <a:spcPct val="150000"/>
              </a:lnSpc>
              <a:spcBef>
                <a:spcPts val="100"/>
              </a:spcBef>
              <a:buFont typeface="+mj-lt"/>
              <a:buNone/>
            </a:pPr>
            <a:r>
              <a:rPr lang="en-US" altLang="zh-CN" sz="1600" err="1">
                <a:solidFill>
                  <a:schemeClr val="tx1"/>
                </a:solidFill>
                <a:latin typeface="微软雅黑"/>
                <a:ea typeface="微软雅黑"/>
                <a:cs typeface="微软雅黑" panose="020B0503020204020204" charset="-122"/>
              </a:rPr>
              <a:t>SafeLM</a:t>
            </a:r>
            <a:r>
              <a:rPr lang="en-US" altLang="zh-CN" sz="1600" dirty="0">
                <a:solidFill>
                  <a:schemeClr val="tx1"/>
                </a:solidFill>
                <a:latin typeface="微软雅黑"/>
                <a:ea typeface="微软雅黑"/>
                <a:cs typeface="微软雅黑" panose="020B0503020204020204" charset="-122"/>
              </a:rPr>
              <a:t>® improves airway safety, broadens clinical use of SGA</a:t>
            </a:r>
            <a:endParaRPr lang="zh-CN" altLang="en-US" sz="1600">
              <a:solidFill>
                <a:schemeClr val="tx1"/>
              </a:solidFill>
              <a:latin typeface="微软雅黑"/>
              <a:ea typeface="微软雅黑"/>
              <a:cs typeface="微软雅黑" panose="020B0503020204020204" charset="-122"/>
            </a:endParaRPr>
          </a:p>
        </p:txBody>
      </p:sp>
      <p:grpSp>
        <p:nvGrpSpPr>
          <p:cNvPr id="31" name="组合 30"/>
          <p:cNvGrpSpPr/>
          <p:nvPr>
            <p:custDataLst>
              <p:tags r:id="rId6"/>
            </p:custDataLst>
          </p:nvPr>
        </p:nvGrpSpPr>
        <p:grpSpPr>
          <a:xfrm>
            <a:off x="1406284" y="2000469"/>
            <a:ext cx="411480" cy="412750"/>
            <a:chOff x="1373" y="8338"/>
            <a:chExt cx="648" cy="650"/>
          </a:xfrm>
        </p:grpSpPr>
        <p:sp>
          <p:nvSpPr>
            <p:cNvPr id="7" name="object 7"/>
            <p:cNvSpPr/>
            <p:nvPr>
              <p:custDataLst>
                <p:tags r:id="rId16"/>
              </p:custDataLst>
            </p:nvPr>
          </p:nvSpPr>
          <p:spPr>
            <a:xfrm>
              <a:off x="1373" y="8338"/>
              <a:ext cx="648" cy="651"/>
            </a:xfrm>
            <a:custGeom>
              <a:avLst/>
              <a:gdLst/>
              <a:ahLst/>
              <a:cxnLst/>
              <a:rect l="l" t="t" r="r" b="b"/>
              <a:pathLst>
                <a:path w="411480" h="413385">
                  <a:moveTo>
                    <a:pt x="313944" y="413003"/>
                  </a:moveTo>
                  <a:lnTo>
                    <a:pt x="97535" y="413003"/>
                  </a:lnTo>
                  <a:lnTo>
                    <a:pt x="59925" y="405320"/>
                  </a:lnTo>
                  <a:lnTo>
                    <a:pt x="29041" y="384414"/>
                  </a:lnTo>
                  <a:lnTo>
                    <a:pt x="8021" y="353419"/>
                  </a:lnTo>
                  <a:lnTo>
                    <a:pt x="0" y="315468"/>
                  </a:lnTo>
                  <a:lnTo>
                    <a:pt x="0" y="97536"/>
                  </a:lnTo>
                  <a:lnTo>
                    <a:pt x="8021" y="59648"/>
                  </a:lnTo>
                  <a:lnTo>
                    <a:pt x="29041" y="28675"/>
                  </a:lnTo>
                  <a:lnTo>
                    <a:pt x="59925" y="7747"/>
                  </a:lnTo>
                  <a:lnTo>
                    <a:pt x="97535" y="0"/>
                  </a:lnTo>
                  <a:lnTo>
                    <a:pt x="313944" y="0"/>
                  </a:lnTo>
                  <a:lnTo>
                    <a:pt x="351595" y="7747"/>
                  </a:lnTo>
                  <a:lnTo>
                    <a:pt x="382490" y="28675"/>
                  </a:lnTo>
                  <a:lnTo>
                    <a:pt x="403496" y="59648"/>
                  </a:lnTo>
                  <a:lnTo>
                    <a:pt x="411480" y="97536"/>
                  </a:lnTo>
                  <a:lnTo>
                    <a:pt x="411480" y="315468"/>
                  </a:lnTo>
                  <a:lnTo>
                    <a:pt x="403496" y="353419"/>
                  </a:lnTo>
                  <a:lnTo>
                    <a:pt x="382490" y="384414"/>
                  </a:lnTo>
                  <a:lnTo>
                    <a:pt x="351595" y="405320"/>
                  </a:lnTo>
                  <a:lnTo>
                    <a:pt x="313944" y="413003"/>
                  </a:lnTo>
                  <a:close/>
                </a:path>
              </a:pathLst>
            </a:custGeom>
            <a:solidFill>
              <a:srgbClr val="063D86"/>
            </a:solidFill>
          </p:spPr>
          <p:txBody>
            <a:bodyPr wrap="square" lIns="0" tIns="0" rIns="0" bIns="0" rtlCol="0"/>
            <a:lstStyle/>
            <a:p>
              <a:endParaRPr/>
            </a:p>
          </p:txBody>
        </p:sp>
        <p:sp>
          <p:nvSpPr>
            <p:cNvPr id="5" name="object 8"/>
            <p:cNvSpPr txBox="1"/>
            <p:nvPr>
              <p:custDataLst>
                <p:tags r:id="rId17"/>
              </p:custDataLst>
            </p:nvPr>
          </p:nvSpPr>
          <p:spPr>
            <a:xfrm>
              <a:off x="1504" y="8456"/>
              <a:ext cx="387" cy="360"/>
            </a:xfrm>
            <a:prstGeom prst="rect">
              <a:avLst/>
            </a:prstGeom>
          </p:spPr>
          <p:txBody>
            <a:bodyPr vert="horz" wrap="square" lIns="0" tIns="13335" rIns="0" bIns="0" rtlCol="0">
              <a:spAutoFit/>
            </a:bodyPr>
            <a:lstStyle/>
            <a:p>
              <a:pPr marL="12700">
                <a:lnSpc>
                  <a:spcPct val="100000"/>
                </a:lnSpc>
                <a:spcBef>
                  <a:spcPts val="105"/>
                </a:spcBef>
              </a:pPr>
              <a:r>
                <a:rPr sz="1400" b="1" spc="-25" dirty="0">
                  <a:solidFill>
                    <a:srgbClr val="FFFFFF"/>
                  </a:solidFill>
                  <a:latin typeface="微软雅黑" panose="020B0503020204020204" charset="-122"/>
                  <a:cs typeface="微软雅黑" panose="020B0503020204020204" charset="-122"/>
                </a:rPr>
                <a:t>0</a:t>
              </a:r>
              <a:r>
                <a:rPr lang="en-US" altLang="en-US" sz="1400" b="1" spc="-25" dirty="0">
                  <a:solidFill>
                    <a:srgbClr val="FFFFFF"/>
                  </a:solidFill>
                  <a:latin typeface="微软雅黑" panose="020B0503020204020204" charset="-122"/>
                  <a:cs typeface="微软雅黑" panose="020B0503020204020204" charset="-122"/>
                </a:rPr>
                <a:t>1</a:t>
              </a:r>
            </a:p>
          </p:txBody>
        </p:sp>
      </p:grpSp>
      <p:grpSp>
        <p:nvGrpSpPr>
          <p:cNvPr id="15" name="组合 14"/>
          <p:cNvGrpSpPr/>
          <p:nvPr>
            <p:custDataLst>
              <p:tags r:id="rId7"/>
            </p:custDataLst>
          </p:nvPr>
        </p:nvGrpSpPr>
        <p:grpSpPr>
          <a:xfrm>
            <a:off x="4393324" y="2000469"/>
            <a:ext cx="411480" cy="413385"/>
            <a:chOff x="1373" y="8338"/>
            <a:chExt cx="648" cy="651"/>
          </a:xfrm>
          <a:solidFill>
            <a:schemeClr val="accent4"/>
          </a:solidFill>
        </p:grpSpPr>
        <p:sp>
          <p:nvSpPr>
            <p:cNvPr id="17" name="object 7"/>
            <p:cNvSpPr/>
            <p:nvPr>
              <p:custDataLst>
                <p:tags r:id="rId14"/>
              </p:custDataLst>
            </p:nvPr>
          </p:nvSpPr>
          <p:spPr>
            <a:xfrm>
              <a:off x="1373" y="8338"/>
              <a:ext cx="648" cy="651"/>
            </a:xfrm>
            <a:custGeom>
              <a:avLst/>
              <a:gdLst/>
              <a:ahLst/>
              <a:cxnLst/>
              <a:rect l="l" t="t" r="r" b="b"/>
              <a:pathLst>
                <a:path w="411480" h="413385">
                  <a:moveTo>
                    <a:pt x="313944" y="413003"/>
                  </a:moveTo>
                  <a:lnTo>
                    <a:pt x="97535" y="413003"/>
                  </a:lnTo>
                  <a:lnTo>
                    <a:pt x="59925" y="405320"/>
                  </a:lnTo>
                  <a:lnTo>
                    <a:pt x="29041" y="384414"/>
                  </a:lnTo>
                  <a:lnTo>
                    <a:pt x="8021" y="353419"/>
                  </a:lnTo>
                  <a:lnTo>
                    <a:pt x="0" y="315468"/>
                  </a:lnTo>
                  <a:lnTo>
                    <a:pt x="0" y="97536"/>
                  </a:lnTo>
                  <a:lnTo>
                    <a:pt x="8021" y="59648"/>
                  </a:lnTo>
                  <a:lnTo>
                    <a:pt x="29041" y="28675"/>
                  </a:lnTo>
                  <a:lnTo>
                    <a:pt x="59925" y="7747"/>
                  </a:lnTo>
                  <a:lnTo>
                    <a:pt x="97535" y="0"/>
                  </a:lnTo>
                  <a:lnTo>
                    <a:pt x="313944" y="0"/>
                  </a:lnTo>
                  <a:lnTo>
                    <a:pt x="351595" y="7747"/>
                  </a:lnTo>
                  <a:lnTo>
                    <a:pt x="382490" y="28675"/>
                  </a:lnTo>
                  <a:lnTo>
                    <a:pt x="403496" y="59648"/>
                  </a:lnTo>
                  <a:lnTo>
                    <a:pt x="411480" y="97536"/>
                  </a:lnTo>
                  <a:lnTo>
                    <a:pt x="411480" y="315468"/>
                  </a:lnTo>
                  <a:lnTo>
                    <a:pt x="403496" y="353419"/>
                  </a:lnTo>
                  <a:lnTo>
                    <a:pt x="382490" y="384414"/>
                  </a:lnTo>
                  <a:lnTo>
                    <a:pt x="351595" y="405320"/>
                  </a:lnTo>
                  <a:lnTo>
                    <a:pt x="313944" y="413003"/>
                  </a:lnTo>
                  <a:close/>
                </a:path>
              </a:pathLst>
            </a:custGeom>
            <a:grpFill/>
            <a:ln>
              <a:noFill/>
            </a:ln>
          </p:spPr>
          <p:txBody>
            <a:bodyPr wrap="square" lIns="0" tIns="0" rIns="0" bIns="0" rtlCol="0"/>
            <a:lstStyle/>
            <a:p>
              <a:endParaRPr/>
            </a:p>
          </p:txBody>
        </p:sp>
        <p:sp>
          <p:nvSpPr>
            <p:cNvPr id="19" name="object 8"/>
            <p:cNvSpPr txBox="1"/>
            <p:nvPr>
              <p:custDataLst>
                <p:tags r:id="rId15"/>
              </p:custDataLst>
            </p:nvPr>
          </p:nvSpPr>
          <p:spPr>
            <a:xfrm>
              <a:off x="1504" y="8456"/>
              <a:ext cx="387" cy="360"/>
            </a:xfrm>
            <a:prstGeom prst="rect">
              <a:avLst/>
            </a:prstGeom>
            <a:grpFill/>
            <a:ln>
              <a:noFill/>
            </a:ln>
          </p:spPr>
          <p:txBody>
            <a:bodyPr vert="horz" wrap="square" lIns="0" tIns="13335" rIns="0" bIns="0" rtlCol="0">
              <a:spAutoFit/>
            </a:bodyPr>
            <a:lstStyle/>
            <a:p>
              <a:pPr marL="12700">
                <a:lnSpc>
                  <a:spcPct val="100000"/>
                </a:lnSpc>
                <a:spcBef>
                  <a:spcPts val="105"/>
                </a:spcBef>
              </a:pPr>
              <a:r>
                <a:rPr sz="1400" b="1" spc="-25" dirty="0">
                  <a:solidFill>
                    <a:srgbClr val="FFFFFF"/>
                  </a:solidFill>
                  <a:latin typeface="微软雅黑" panose="020B0503020204020204" charset="-122"/>
                  <a:cs typeface="微软雅黑" panose="020B0503020204020204" charset="-122"/>
                </a:rPr>
                <a:t>0</a:t>
              </a:r>
              <a:r>
                <a:rPr lang="en-US" altLang="" sz="1400" b="1" spc="-25" dirty="0">
                  <a:solidFill>
                    <a:srgbClr val="FFFFFF"/>
                  </a:solidFill>
                  <a:latin typeface="微软雅黑" panose="020B0503020204020204" charset="-122"/>
                  <a:cs typeface="微软雅黑" panose="020B0503020204020204" charset="-122"/>
                </a:rPr>
                <a:t>2</a:t>
              </a:r>
            </a:p>
          </p:txBody>
        </p:sp>
      </p:grpSp>
      <p:grpSp>
        <p:nvGrpSpPr>
          <p:cNvPr id="20" name="组合 19"/>
          <p:cNvGrpSpPr/>
          <p:nvPr>
            <p:custDataLst>
              <p:tags r:id="rId8"/>
            </p:custDataLst>
          </p:nvPr>
        </p:nvGrpSpPr>
        <p:grpSpPr>
          <a:xfrm>
            <a:off x="7393064" y="1996571"/>
            <a:ext cx="411480" cy="413385"/>
            <a:chOff x="1373" y="8338"/>
            <a:chExt cx="648" cy="651"/>
          </a:xfrm>
        </p:grpSpPr>
        <p:sp>
          <p:nvSpPr>
            <p:cNvPr id="21" name="object 7"/>
            <p:cNvSpPr/>
            <p:nvPr>
              <p:custDataLst>
                <p:tags r:id="rId12"/>
              </p:custDataLst>
            </p:nvPr>
          </p:nvSpPr>
          <p:spPr>
            <a:xfrm>
              <a:off x="1373" y="8338"/>
              <a:ext cx="648" cy="651"/>
            </a:xfrm>
            <a:custGeom>
              <a:avLst/>
              <a:gdLst/>
              <a:ahLst/>
              <a:cxnLst/>
              <a:rect l="l" t="t" r="r" b="b"/>
              <a:pathLst>
                <a:path w="411480" h="413385">
                  <a:moveTo>
                    <a:pt x="313944" y="413003"/>
                  </a:moveTo>
                  <a:lnTo>
                    <a:pt x="97535" y="413003"/>
                  </a:lnTo>
                  <a:lnTo>
                    <a:pt x="59925" y="405320"/>
                  </a:lnTo>
                  <a:lnTo>
                    <a:pt x="29041" y="384414"/>
                  </a:lnTo>
                  <a:lnTo>
                    <a:pt x="8021" y="353419"/>
                  </a:lnTo>
                  <a:lnTo>
                    <a:pt x="0" y="315468"/>
                  </a:lnTo>
                  <a:lnTo>
                    <a:pt x="0" y="97536"/>
                  </a:lnTo>
                  <a:lnTo>
                    <a:pt x="8021" y="59648"/>
                  </a:lnTo>
                  <a:lnTo>
                    <a:pt x="29041" y="28675"/>
                  </a:lnTo>
                  <a:lnTo>
                    <a:pt x="59925" y="7747"/>
                  </a:lnTo>
                  <a:lnTo>
                    <a:pt x="97535" y="0"/>
                  </a:lnTo>
                  <a:lnTo>
                    <a:pt x="313944" y="0"/>
                  </a:lnTo>
                  <a:lnTo>
                    <a:pt x="351595" y="7747"/>
                  </a:lnTo>
                  <a:lnTo>
                    <a:pt x="382490" y="28675"/>
                  </a:lnTo>
                  <a:lnTo>
                    <a:pt x="403496" y="59648"/>
                  </a:lnTo>
                  <a:lnTo>
                    <a:pt x="411480" y="97536"/>
                  </a:lnTo>
                  <a:lnTo>
                    <a:pt x="411480" y="315468"/>
                  </a:lnTo>
                  <a:lnTo>
                    <a:pt x="403496" y="353419"/>
                  </a:lnTo>
                  <a:lnTo>
                    <a:pt x="382490" y="384414"/>
                  </a:lnTo>
                  <a:lnTo>
                    <a:pt x="351595" y="405320"/>
                  </a:lnTo>
                  <a:lnTo>
                    <a:pt x="313944" y="413003"/>
                  </a:lnTo>
                  <a:close/>
                </a:path>
              </a:pathLst>
            </a:custGeom>
          </p:spPr>
          <p:style>
            <a:lnRef idx="0">
              <a:srgbClr val="FFFFFF"/>
            </a:lnRef>
            <a:fillRef idx="1">
              <a:schemeClr val="accent6"/>
            </a:fillRef>
            <a:effectRef idx="0">
              <a:srgbClr val="FFFFFF"/>
            </a:effectRef>
            <a:fontRef idx="minor">
              <a:schemeClr val="dk1"/>
            </a:fontRef>
          </p:style>
          <p:txBody>
            <a:bodyPr wrap="square" lIns="0" tIns="0" rIns="0" bIns="0" rtlCol="0"/>
            <a:lstStyle/>
            <a:p>
              <a:endParaRPr/>
            </a:p>
          </p:txBody>
        </p:sp>
        <p:sp>
          <p:nvSpPr>
            <p:cNvPr id="22" name="object 8"/>
            <p:cNvSpPr txBox="1"/>
            <p:nvPr>
              <p:custDataLst>
                <p:tags r:id="rId13"/>
              </p:custDataLst>
            </p:nvPr>
          </p:nvSpPr>
          <p:spPr>
            <a:xfrm>
              <a:off x="1504" y="8456"/>
              <a:ext cx="387" cy="360"/>
            </a:xfrm>
            <a:prstGeom prst="rect">
              <a:avLst/>
            </a:prstGeom>
          </p:spPr>
          <p:txBody>
            <a:bodyPr vert="horz" wrap="square" lIns="0" tIns="13335" rIns="0" bIns="0" rtlCol="0">
              <a:spAutoFit/>
            </a:bodyPr>
            <a:lstStyle/>
            <a:p>
              <a:pPr marL="12700">
                <a:lnSpc>
                  <a:spcPct val="100000"/>
                </a:lnSpc>
                <a:spcBef>
                  <a:spcPts val="105"/>
                </a:spcBef>
              </a:pPr>
              <a:r>
                <a:rPr sz="1400" b="1" spc="-25" dirty="0">
                  <a:solidFill>
                    <a:srgbClr val="FFFFFF"/>
                  </a:solidFill>
                  <a:latin typeface="微软雅黑" panose="020B0503020204020204" charset="-122"/>
                  <a:cs typeface="微软雅黑" panose="020B0503020204020204" charset="-122"/>
                </a:rPr>
                <a:t>0</a:t>
              </a:r>
              <a:r>
                <a:rPr lang="en-US" altLang="" sz="1400" b="1" spc="-25" dirty="0">
                  <a:solidFill>
                    <a:srgbClr val="FFFFFF"/>
                  </a:solidFill>
                  <a:latin typeface="微软雅黑" panose="020B0503020204020204" charset="-122"/>
                  <a:cs typeface="微软雅黑" panose="020B0503020204020204" charset="-122"/>
                </a:rPr>
                <a:t>3</a:t>
              </a:r>
            </a:p>
          </p:txBody>
        </p:sp>
      </p:grpSp>
      <p:grpSp>
        <p:nvGrpSpPr>
          <p:cNvPr id="24" name="组合 23"/>
          <p:cNvGrpSpPr/>
          <p:nvPr>
            <p:custDataLst>
              <p:tags r:id="rId9"/>
            </p:custDataLst>
          </p:nvPr>
        </p:nvGrpSpPr>
        <p:grpSpPr>
          <a:xfrm>
            <a:off x="10365827" y="1899854"/>
            <a:ext cx="411480" cy="413385"/>
            <a:chOff x="1373" y="8338"/>
            <a:chExt cx="648" cy="651"/>
          </a:xfrm>
        </p:grpSpPr>
        <p:sp>
          <p:nvSpPr>
            <p:cNvPr id="25" name="object 7"/>
            <p:cNvSpPr/>
            <p:nvPr>
              <p:custDataLst>
                <p:tags r:id="rId10"/>
              </p:custDataLst>
            </p:nvPr>
          </p:nvSpPr>
          <p:spPr>
            <a:xfrm>
              <a:off x="1373" y="8338"/>
              <a:ext cx="648" cy="651"/>
            </a:xfrm>
            <a:custGeom>
              <a:avLst/>
              <a:gdLst/>
              <a:ahLst/>
              <a:cxnLst/>
              <a:rect l="l" t="t" r="r" b="b"/>
              <a:pathLst>
                <a:path w="411480" h="413385">
                  <a:moveTo>
                    <a:pt x="313944" y="413003"/>
                  </a:moveTo>
                  <a:lnTo>
                    <a:pt x="97535" y="413003"/>
                  </a:lnTo>
                  <a:lnTo>
                    <a:pt x="59925" y="405320"/>
                  </a:lnTo>
                  <a:lnTo>
                    <a:pt x="29041" y="384414"/>
                  </a:lnTo>
                  <a:lnTo>
                    <a:pt x="8021" y="353419"/>
                  </a:lnTo>
                  <a:lnTo>
                    <a:pt x="0" y="315468"/>
                  </a:lnTo>
                  <a:lnTo>
                    <a:pt x="0" y="97536"/>
                  </a:lnTo>
                  <a:lnTo>
                    <a:pt x="8021" y="59648"/>
                  </a:lnTo>
                  <a:lnTo>
                    <a:pt x="29041" y="28675"/>
                  </a:lnTo>
                  <a:lnTo>
                    <a:pt x="59925" y="7747"/>
                  </a:lnTo>
                  <a:lnTo>
                    <a:pt x="97535" y="0"/>
                  </a:lnTo>
                  <a:lnTo>
                    <a:pt x="313944" y="0"/>
                  </a:lnTo>
                  <a:lnTo>
                    <a:pt x="351595" y="7747"/>
                  </a:lnTo>
                  <a:lnTo>
                    <a:pt x="382490" y="28675"/>
                  </a:lnTo>
                  <a:lnTo>
                    <a:pt x="403496" y="59648"/>
                  </a:lnTo>
                  <a:lnTo>
                    <a:pt x="411480" y="97536"/>
                  </a:lnTo>
                  <a:lnTo>
                    <a:pt x="411480" y="315468"/>
                  </a:lnTo>
                  <a:lnTo>
                    <a:pt x="403496" y="353419"/>
                  </a:lnTo>
                  <a:lnTo>
                    <a:pt x="382490" y="384414"/>
                  </a:lnTo>
                  <a:lnTo>
                    <a:pt x="351595" y="405320"/>
                  </a:lnTo>
                  <a:lnTo>
                    <a:pt x="313944" y="413003"/>
                  </a:lnTo>
                  <a:close/>
                </a:path>
              </a:pathLst>
            </a:custGeom>
          </p:spPr>
          <p:style>
            <a:lnRef idx="0">
              <a:srgbClr val="FFFFFF"/>
            </a:lnRef>
            <a:fillRef idx="1">
              <a:schemeClr val="accent1"/>
            </a:fillRef>
            <a:effectRef idx="0">
              <a:srgbClr val="FFFFFF"/>
            </a:effectRef>
            <a:fontRef idx="minor">
              <a:schemeClr val="lt1"/>
            </a:fontRef>
          </p:style>
          <p:txBody>
            <a:bodyPr wrap="square" lIns="0" tIns="0" rIns="0" bIns="0" rtlCol="0"/>
            <a:lstStyle/>
            <a:p>
              <a:endParaRPr/>
            </a:p>
          </p:txBody>
        </p:sp>
        <p:sp>
          <p:nvSpPr>
            <p:cNvPr id="26" name="object 8"/>
            <p:cNvSpPr txBox="1"/>
            <p:nvPr>
              <p:custDataLst>
                <p:tags r:id="rId11"/>
              </p:custDataLst>
            </p:nvPr>
          </p:nvSpPr>
          <p:spPr>
            <a:xfrm>
              <a:off x="1504" y="8456"/>
              <a:ext cx="387" cy="360"/>
            </a:xfrm>
            <a:prstGeom prst="rect">
              <a:avLst/>
            </a:prstGeom>
          </p:spPr>
          <p:style>
            <a:lnRef idx="0">
              <a:srgbClr val="FFFFFF"/>
            </a:lnRef>
            <a:fillRef idx="1">
              <a:schemeClr val="accent1"/>
            </a:fillRef>
            <a:effectRef idx="0">
              <a:srgbClr val="FFFFFF"/>
            </a:effectRef>
            <a:fontRef idx="minor">
              <a:schemeClr val="lt1"/>
            </a:fontRef>
          </p:style>
          <p:txBody>
            <a:bodyPr vert="horz" wrap="square" lIns="0" tIns="13335" rIns="0" bIns="0" rtlCol="0">
              <a:spAutoFit/>
            </a:bodyPr>
            <a:lstStyle/>
            <a:p>
              <a:pPr marL="12700">
                <a:lnSpc>
                  <a:spcPct val="100000"/>
                </a:lnSpc>
                <a:spcBef>
                  <a:spcPts val="105"/>
                </a:spcBef>
              </a:pPr>
              <a:r>
                <a:rPr sz="1400" b="1" spc="-25" dirty="0">
                  <a:solidFill>
                    <a:srgbClr val="FFFFFF"/>
                  </a:solidFill>
                  <a:latin typeface="微软雅黑" panose="020B0503020204020204" charset="-122"/>
                  <a:cs typeface="微软雅黑" panose="020B0503020204020204" charset="-122"/>
                </a:rPr>
                <a:t>0</a:t>
              </a:r>
              <a:r>
                <a:rPr lang="en-US" altLang="" sz="1400" b="1" spc="-25" dirty="0">
                  <a:solidFill>
                    <a:srgbClr val="FFFFFF"/>
                  </a:solidFill>
                  <a:latin typeface="微软雅黑" panose="020B0503020204020204" charset="-122"/>
                  <a:cs typeface="微软雅黑" panose="020B0503020204020204" charset="-122"/>
                </a:rPr>
                <a:t>4</a:t>
              </a:r>
            </a:p>
          </p:txBody>
        </p:sp>
      </p:grpSp>
      <p:sp>
        <p:nvSpPr>
          <p:cNvPr id="23" name="object 11">
            <a:extLst>
              <a:ext uri="{FF2B5EF4-FFF2-40B4-BE49-F238E27FC236}">
                <a16:creationId xmlns:a16="http://schemas.microsoft.com/office/drawing/2014/main" id="{7286BCC5-ECE8-62D5-79DF-6E0B559F3BC3}"/>
              </a:ext>
            </a:extLst>
          </p:cNvPr>
          <p:cNvSpPr txBox="1"/>
          <p:nvPr/>
        </p:nvSpPr>
        <p:spPr>
          <a:xfrm>
            <a:off x="9105215" y="6536678"/>
            <a:ext cx="2940197" cy="228909"/>
          </a:xfrm>
          <a:prstGeom prst="rect">
            <a:avLst/>
          </a:prstGeom>
        </p:spPr>
        <p:txBody>
          <a:bodyPr vert="horz" wrap="square" lIns="0" tIns="13335" rIns="0" bIns="0" rtlCol="0">
            <a:spAutoFit/>
          </a:bodyPr>
          <a:lstStyle/>
          <a:p>
            <a:pPr marL="12700">
              <a:lnSpc>
                <a:spcPct val="100000"/>
              </a:lnSpc>
              <a:spcBef>
                <a:spcPts val="105"/>
              </a:spcBef>
            </a:pPr>
            <a:r>
              <a:rPr sz="1400" b="1" spc="-10" dirty="0">
                <a:solidFill>
                  <a:schemeClr val="tx1"/>
                </a:solidFill>
                <a:latin typeface="微软雅黑" panose="020B0503020204020204" charset="-122"/>
                <a:cs typeface="微软雅黑" panose="020B0503020204020204" charset="-122"/>
              </a:rPr>
              <a:t>Confidential</a:t>
            </a:r>
            <a:r>
              <a:rPr lang="en-MY" sz="1400" b="1" spc="-10" dirty="0">
                <a:solidFill>
                  <a:schemeClr val="tx1"/>
                </a:solidFill>
                <a:latin typeface="微软雅黑" panose="020B0503020204020204" charset="-122"/>
                <a:cs typeface="微软雅黑" panose="020B0503020204020204" charset="-122"/>
              </a:rPr>
              <a:t> – Do Not Distribute</a:t>
            </a:r>
            <a:endParaRPr sz="1400" b="1" dirty="0">
              <a:solidFill>
                <a:schemeClr val="tx1"/>
              </a:solidFill>
              <a:latin typeface="微软雅黑" panose="020B0503020204020204" charset="-122"/>
              <a:cs typeface="微软雅黑" panose="020B050302020402020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86460" y="276860"/>
            <a:ext cx="9763760" cy="477054"/>
          </a:xfrm>
          <a:prstGeom prst="rect">
            <a:avLst/>
          </a:prstGeom>
        </p:spPr>
        <p:txBody>
          <a:bodyPr vert="horz" wrap="square" lIns="0" tIns="15240" rIns="0" bIns="0" rtlCol="0">
            <a:spAutoFit/>
          </a:bodyPr>
          <a:lstStyle/>
          <a:p>
            <a:pPr marL="12700">
              <a:lnSpc>
                <a:spcPct val="100000"/>
              </a:lnSpc>
              <a:spcBef>
                <a:spcPts val="120"/>
              </a:spcBef>
            </a:pPr>
            <a:r>
              <a:rPr lang="en-MY" altLang="zh-CN" sz="3000" spc="-10" dirty="0">
                <a:ea typeface="微软雅黑" panose="020B0503020204020204" charset="-122"/>
              </a:rPr>
              <a:t>Operating</a:t>
            </a:r>
            <a:r>
              <a:rPr lang="zh-CN" altLang="en-US" sz="3000" spc="-10" dirty="0">
                <a:ea typeface="微软雅黑" panose="020B0503020204020204" charset="-122"/>
              </a:rPr>
              <a:t> </a:t>
            </a:r>
            <a:r>
              <a:rPr lang="en-MY" altLang="zh-CN" sz="3000" spc="-10" dirty="0">
                <a:ea typeface="微软雅黑" panose="020B0503020204020204" charset="-122"/>
              </a:rPr>
              <a:t>Room</a:t>
            </a:r>
            <a:r>
              <a:rPr lang="zh-CN" altLang="en-US" sz="3000" spc="-10" dirty="0">
                <a:ea typeface="微软雅黑" panose="020B0503020204020204" charset="-122"/>
              </a:rPr>
              <a:t> </a:t>
            </a:r>
            <a:r>
              <a:rPr lang="en-MY" altLang="zh-CN" sz="3000" spc="-10" dirty="0">
                <a:ea typeface="微软雅黑" panose="020B0503020204020204" charset="-122"/>
              </a:rPr>
              <a:t>Efficiency</a:t>
            </a:r>
            <a:endParaRPr lang="zh-CN" altLang="en-US" sz="3000" spc="-10" dirty="0">
              <a:ea typeface="微软雅黑" panose="020B0503020204020204" charset="-122"/>
            </a:endParaRPr>
          </a:p>
        </p:txBody>
      </p:sp>
      <p:sp>
        <p:nvSpPr>
          <p:cNvPr id="12" name="object 6"/>
          <p:cNvSpPr txBox="1"/>
          <p:nvPr/>
        </p:nvSpPr>
        <p:spPr>
          <a:xfrm>
            <a:off x="310612" y="4535692"/>
            <a:ext cx="11734800" cy="2000985"/>
          </a:xfrm>
          <a:prstGeom prst="rect">
            <a:avLst/>
          </a:prstGeom>
        </p:spPr>
        <p:txBody>
          <a:bodyPr vert="horz" wrap="square" lIns="0" tIns="12700" rIns="0" bIns="0" rtlCol="0">
            <a:noAutofit/>
          </a:bodyPr>
          <a:lstStyle/>
          <a:p>
            <a:pPr marL="12700" marR="5080" algn="l">
              <a:lnSpc>
                <a:spcPct val="150000"/>
              </a:lnSpc>
              <a:spcBef>
                <a:spcPts val="100"/>
              </a:spcBef>
            </a:pPr>
            <a:endParaRPr lang="en-US" altLang="zh-CN" sz="1400" b="1" dirty="0">
              <a:solidFill>
                <a:schemeClr val="tx1"/>
              </a:solidFill>
              <a:latin typeface="微软雅黑" panose="020B0503020204020204" charset="-122"/>
              <a:ea typeface="微软雅黑" panose="020B0503020204020204" charset="-122"/>
              <a:cs typeface="微软雅黑" panose="020B0503020204020204" charset="-122"/>
            </a:endParaRPr>
          </a:p>
          <a:p>
            <a:pPr marL="12700" marR="5080" algn="l">
              <a:lnSpc>
                <a:spcPct val="150000"/>
              </a:lnSpc>
              <a:spcBef>
                <a:spcPts val="100"/>
              </a:spcBef>
            </a:pPr>
            <a:r>
              <a:rPr lang="en-US" altLang="zh-CN" sz="1600" b="1" dirty="0">
                <a:solidFill>
                  <a:schemeClr val="tx1"/>
                </a:solidFill>
                <a:latin typeface="微软雅黑" panose="020B0503020204020204" charset="-122"/>
                <a:ea typeface="微软雅黑" panose="020B0503020204020204" charset="-122"/>
                <a:cs typeface="微软雅黑" panose="020B0503020204020204" charset="-122"/>
              </a:rPr>
              <a:t>Anesthesia induction time: </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The period from when intravenous anesthetics (such as </a:t>
            </a:r>
            <a:r>
              <a:rPr lang="en-US" altLang="zh-CN" sz="1600" dirty="0" err="1">
                <a:solidFill>
                  <a:schemeClr val="tx1"/>
                </a:solidFill>
                <a:latin typeface="微软雅黑" panose="020B0503020204020204" charset="-122"/>
                <a:ea typeface="微软雅黑" panose="020B0503020204020204" charset="-122"/>
                <a:cs typeface="微软雅黑" panose="020B0503020204020204" charset="-122"/>
              </a:rPr>
              <a:t>opiod</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 propofol, and muscle relaxant) are administered to when the patient is unconscious, stable, and ready for surgical positioning.</a:t>
            </a:r>
            <a:endParaRPr lang="en-US" altLang="zh-CN" sz="1600" b="1" dirty="0">
              <a:solidFill>
                <a:schemeClr val="tx1"/>
              </a:solidFill>
              <a:latin typeface="微软雅黑" panose="020B0503020204020204" charset="-122"/>
              <a:ea typeface="微软雅黑" panose="020B0503020204020204" charset="-122"/>
              <a:cs typeface="微软雅黑" panose="020B0503020204020204" charset="-122"/>
            </a:endParaRPr>
          </a:p>
          <a:p>
            <a:pPr marL="12700" marR="5080" algn="l">
              <a:lnSpc>
                <a:spcPct val="150000"/>
              </a:lnSpc>
              <a:spcBef>
                <a:spcPts val="100"/>
              </a:spcBef>
            </a:pPr>
            <a:r>
              <a:rPr lang="en-US" altLang="zh-CN" sz="1600" b="1" dirty="0">
                <a:solidFill>
                  <a:schemeClr val="tx1"/>
                </a:solidFill>
                <a:latin typeface="微软雅黑" panose="020B0503020204020204" charset="-122"/>
                <a:ea typeface="微软雅黑" panose="020B0503020204020204" charset="-122"/>
                <a:cs typeface="微软雅黑" panose="020B0503020204020204" charset="-122"/>
              </a:rPr>
              <a:t>Surgery time: </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The time from the start of skin disinfection and draping to the completion of wound suturing.</a:t>
            </a:r>
          </a:p>
          <a:p>
            <a:pPr marL="12700" marR="5080" algn="l">
              <a:lnSpc>
                <a:spcPct val="150000"/>
              </a:lnSpc>
              <a:spcBef>
                <a:spcPts val="100"/>
              </a:spcBef>
            </a:pPr>
            <a:r>
              <a:rPr lang="en-US" altLang="zh-CN" sz="1600" b="1" dirty="0">
                <a:solidFill>
                  <a:schemeClr val="tx1"/>
                </a:solidFill>
                <a:latin typeface="微软雅黑" panose="020B0503020204020204" charset="-122"/>
                <a:ea typeface="微软雅黑" panose="020B0503020204020204" charset="-122"/>
                <a:cs typeface="微软雅黑" panose="020B0503020204020204" charset="-122"/>
              </a:rPr>
              <a:t>Emergence time: </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The time from discontinuation of anesthetic drugs to the removal of the breathing tube.</a:t>
            </a:r>
            <a:endParaRPr lang="en-US" altLang="zh-CN" sz="1600" b="1" dirty="0">
              <a:solidFill>
                <a:schemeClr val="tx1"/>
              </a:solidFill>
              <a:latin typeface="微软雅黑" panose="020B0503020204020204" charset="-122"/>
              <a:ea typeface="微软雅黑" panose="020B0503020204020204" charset="-122"/>
              <a:cs typeface="微软雅黑" panose="020B0503020204020204" charset="-122"/>
            </a:endParaRPr>
          </a:p>
          <a:p>
            <a:pPr marL="12700" marR="5080" algn="l">
              <a:lnSpc>
                <a:spcPct val="150000"/>
              </a:lnSpc>
              <a:spcBef>
                <a:spcPts val="100"/>
              </a:spcBef>
            </a:pPr>
            <a:endParaRPr lang="en-MY" altLang="zh-CN" sz="1400" b="1" dirty="0">
              <a:solidFill>
                <a:schemeClr val="tx1"/>
              </a:solidFill>
              <a:latin typeface="微软雅黑" panose="020B0503020204020204" charset="-122"/>
              <a:ea typeface="微软雅黑" panose="020B0503020204020204" charset="-122"/>
              <a:cs typeface="微软雅黑" panose="020B0503020204020204" charset="-122"/>
            </a:endParaRPr>
          </a:p>
          <a:p>
            <a:pPr marL="12700" marR="5080" algn="just">
              <a:lnSpc>
                <a:spcPct val="150000"/>
              </a:lnSpc>
              <a:spcBef>
                <a:spcPts val="100"/>
              </a:spcBef>
            </a:pPr>
            <a:endParaRPr lang="en-MY" altLang="zh-CN" b="1" dirty="0">
              <a:latin typeface="微软雅黑" panose="020B0503020204020204" charset="-122"/>
              <a:ea typeface="微软雅黑" panose="020B0503020204020204" charset="-122"/>
              <a:cs typeface="微软雅黑" panose="020B0503020204020204" charset="-122"/>
            </a:endParaRPr>
          </a:p>
        </p:txBody>
      </p:sp>
      <p:pic>
        <p:nvPicPr>
          <p:cNvPr id="7" name="Picture 6">
            <a:extLst>
              <a:ext uri="{FF2B5EF4-FFF2-40B4-BE49-F238E27FC236}">
                <a16:creationId xmlns:a16="http://schemas.microsoft.com/office/drawing/2014/main" id="{F3BE18AC-F8F2-D682-1A7B-BB3B4E1CCC9A}"/>
              </a:ext>
            </a:extLst>
          </p:cNvPr>
          <p:cNvPicPr>
            <a:picLocks noChangeAspect="1"/>
          </p:cNvPicPr>
          <p:nvPr/>
        </p:nvPicPr>
        <p:blipFill>
          <a:blip r:embed="rId3"/>
          <a:stretch>
            <a:fillRect/>
          </a:stretch>
        </p:blipFill>
        <p:spPr>
          <a:xfrm>
            <a:off x="174070" y="990600"/>
            <a:ext cx="7750675" cy="3813296"/>
          </a:xfrm>
          <a:prstGeom prst="rect">
            <a:avLst/>
          </a:prstGeom>
        </p:spPr>
      </p:pic>
      <p:sp>
        <p:nvSpPr>
          <p:cNvPr id="9" name="TextBox 8">
            <a:extLst>
              <a:ext uri="{FF2B5EF4-FFF2-40B4-BE49-F238E27FC236}">
                <a16:creationId xmlns:a16="http://schemas.microsoft.com/office/drawing/2014/main" id="{03A3BF64-2FB3-7475-2E31-F3CA5EB752D5}"/>
              </a:ext>
            </a:extLst>
          </p:cNvPr>
          <p:cNvSpPr txBox="1"/>
          <p:nvPr/>
        </p:nvSpPr>
        <p:spPr>
          <a:xfrm>
            <a:off x="7924745" y="990600"/>
            <a:ext cx="4120667" cy="2536400"/>
          </a:xfrm>
          <a:prstGeom prst="rect">
            <a:avLst/>
          </a:prstGeom>
          <a:noFill/>
        </p:spPr>
        <p:txBody>
          <a:bodyPr wrap="square">
            <a:spAutoFit/>
          </a:bodyPr>
          <a:lstStyle/>
          <a:p>
            <a:pPr marL="12700" marR="5080" algn="l">
              <a:lnSpc>
                <a:spcPct val="150000"/>
              </a:lnSpc>
              <a:spcBef>
                <a:spcPts val="100"/>
              </a:spcBef>
            </a:pPr>
            <a:r>
              <a:rPr lang="en-US" altLang="zh-CN" sz="1800" b="1" dirty="0">
                <a:solidFill>
                  <a:schemeClr val="tx1"/>
                </a:solidFill>
                <a:latin typeface="微软雅黑" panose="020B0503020204020204" charset="-122"/>
                <a:ea typeface="微软雅黑" panose="020B0503020204020204" charset="-122"/>
                <a:cs typeface="微软雅黑" panose="020B0503020204020204" charset="-122"/>
              </a:rPr>
              <a:t>Operating Room Time (ORT) is used to evaluate operating room efficiency. It refers to the period from the start of anesthesia induction to the completion of </a:t>
            </a:r>
            <a:r>
              <a:rPr lang="en-US" altLang="zh-CN" sz="1800" b="1" dirty="0" err="1">
                <a:solidFill>
                  <a:schemeClr val="tx1"/>
                </a:solidFill>
                <a:latin typeface="微软雅黑" panose="020B0503020204020204" charset="-122"/>
                <a:ea typeface="微软雅黑" panose="020B0503020204020204" charset="-122"/>
                <a:cs typeface="微软雅黑" panose="020B0503020204020204" charset="-122"/>
              </a:rPr>
              <a:t>extubation</a:t>
            </a:r>
            <a:r>
              <a:rPr lang="en-US" altLang="zh-CN" b="1" dirty="0">
                <a:solidFill>
                  <a:schemeClr val="tx1"/>
                </a:solidFill>
                <a:latin typeface="微软雅黑" panose="020B0503020204020204" charset="-122"/>
                <a:ea typeface="微软雅黑" panose="020B0503020204020204" charset="-122"/>
                <a:cs typeface="微软雅黑" panose="020B0503020204020204" charset="-122"/>
              </a:rPr>
              <a:t> procedure.</a:t>
            </a:r>
            <a:endParaRPr lang="en-US" altLang="zh-CN" sz="1800" b="1"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5" name="object 11">
            <a:extLst>
              <a:ext uri="{FF2B5EF4-FFF2-40B4-BE49-F238E27FC236}">
                <a16:creationId xmlns:a16="http://schemas.microsoft.com/office/drawing/2014/main" id="{43DB239B-CD33-AC2B-01E7-E3105D72F11F}"/>
              </a:ext>
            </a:extLst>
          </p:cNvPr>
          <p:cNvSpPr txBox="1"/>
          <p:nvPr/>
        </p:nvSpPr>
        <p:spPr>
          <a:xfrm>
            <a:off x="9105215" y="6536678"/>
            <a:ext cx="2940197" cy="228909"/>
          </a:xfrm>
          <a:prstGeom prst="rect">
            <a:avLst/>
          </a:prstGeom>
        </p:spPr>
        <p:txBody>
          <a:bodyPr vert="horz" wrap="square" lIns="0" tIns="13335" rIns="0" bIns="0" rtlCol="0">
            <a:spAutoFit/>
          </a:bodyPr>
          <a:lstStyle/>
          <a:p>
            <a:pPr marL="12700">
              <a:lnSpc>
                <a:spcPct val="100000"/>
              </a:lnSpc>
              <a:spcBef>
                <a:spcPts val="105"/>
              </a:spcBef>
            </a:pPr>
            <a:r>
              <a:rPr sz="1400" b="1" spc="-10" dirty="0">
                <a:solidFill>
                  <a:schemeClr val="tx1"/>
                </a:solidFill>
                <a:latin typeface="微软雅黑" panose="020B0503020204020204" charset="-122"/>
                <a:cs typeface="微软雅黑" panose="020B0503020204020204" charset="-122"/>
              </a:rPr>
              <a:t>Confidential</a:t>
            </a:r>
            <a:r>
              <a:rPr lang="en-MY" sz="1400" b="1" spc="-10" dirty="0">
                <a:solidFill>
                  <a:schemeClr val="tx1"/>
                </a:solidFill>
                <a:latin typeface="微软雅黑" panose="020B0503020204020204" charset="-122"/>
                <a:cs typeface="微软雅黑" panose="020B0503020204020204" charset="-122"/>
              </a:rPr>
              <a:t> – Do Not Distribute</a:t>
            </a:r>
            <a:endParaRPr sz="1400" b="1" dirty="0">
              <a:solidFill>
                <a:schemeClr val="tx1"/>
              </a:solidFill>
              <a:latin typeface="微软雅黑" panose="020B0503020204020204" charset="-122"/>
              <a:cs typeface="微软雅黑" panose="020B050302020402020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47407" y="276343"/>
            <a:ext cx="10497185" cy="477054"/>
          </a:xfrm>
          <a:prstGeom prst="rect">
            <a:avLst/>
          </a:prstGeom>
        </p:spPr>
        <p:txBody>
          <a:bodyPr vert="horz" wrap="square" lIns="0" tIns="15240" rIns="0" bIns="0" rtlCol="0">
            <a:spAutoFit/>
          </a:bodyPr>
          <a:lstStyle/>
          <a:p>
            <a:pPr marL="12700">
              <a:lnSpc>
                <a:spcPct val="100000"/>
              </a:lnSpc>
              <a:spcBef>
                <a:spcPts val="120"/>
              </a:spcBef>
            </a:pPr>
            <a:r>
              <a:rPr lang="en-MY" altLang="zh-CN" sz="3000" spc="-10" dirty="0">
                <a:ea typeface="微软雅黑" panose="020B0503020204020204" charset="-122"/>
              </a:rPr>
              <a:t>Operating Room Efficiency</a:t>
            </a:r>
            <a:endParaRPr lang="zh-CN" altLang="en-US" sz="3000" spc="-10" dirty="0">
              <a:ea typeface="微软雅黑" panose="020B0503020204020204" charset="-122"/>
            </a:endParaRPr>
          </a:p>
        </p:txBody>
      </p:sp>
      <p:sp>
        <p:nvSpPr>
          <p:cNvPr id="5" name="文本框 4"/>
          <p:cNvSpPr txBox="1"/>
          <p:nvPr/>
        </p:nvSpPr>
        <p:spPr>
          <a:xfrm>
            <a:off x="409660" y="914400"/>
            <a:ext cx="11553740" cy="4923912"/>
          </a:xfrm>
          <a:prstGeom prst="rect">
            <a:avLst/>
          </a:prstGeom>
          <a:noFill/>
        </p:spPr>
        <p:txBody>
          <a:bodyPr wrap="square" rtlCol="0">
            <a:spAutoFit/>
          </a:bodyPr>
          <a:lstStyle/>
          <a:p>
            <a:pPr marL="285750" indent="-285750" eaLnBrk="1" fontAlgn="auto" latinLnBrk="0" hangingPunct="1">
              <a:lnSpc>
                <a:spcPct val="200000"/>
              </a:lnSpc>
              <a:buFont typeface="Wingdings" panose="05000000000000000000" charset="0"/>
              <a:buChar char="Ø"/>
            </a:pPr>
            <a:r>
              <a:rPr kumimoji="0" lang="en-US" altLang="zh-CN" sz="2000" b="1" i="0" u="none" strike="noStrike" kern="0" cap="none" spc="-25" normalizeH="0" baseline="0" noProof="1">
                <a:solidFill>
                  <a:srgbClr val="00B050"/>
                </a:solidFill>
                <a:latin typeface="微软雅黑" panose="020B0503020204020204" charset="-122"/>
                <a:ea typeface="微软雅黑" panose="020B0503020204020204" charset="-122"/>
                <a:cs typeface="微软雅黑" panose="020B0503020204020204" charset="-122"/>
                <a:sym typeface="+mn-ea"/>
              </a:rPr>
              <a:t>Shortens Anesthesia Induction Time</a:t>
            </a:r>
          </a:p>
          <a:p>
            <a:pPr eaLnBrk="1" fontAlgn="auto" latinLnBrk="0" hangingPunct="1">
              <a:lnSpc>
                <a:spcPct val="200000"/>
              </a:lnSpc>
            </a:pPr>
            <a:r>
              <a:rPr kumimoji="0" lang="en-US" altLang="zh-CN" sz="2000" i="0" u="none" strike="noStrike" kern="0" cap="none" spc="-25" normalizeH="0" baseline="0" noProof="1">
                <a:solidFill>
                  <a:schemeClr val="tx1"/>
                </a:solidFill>
                <a:latin typeface="微软雅黑" panose="020B0503020204020204" charset="-122"/>
                <a:ea typeface="微软雅黑" panose="020B0503020204020204" charset="-122"/>
                <a:cs typeface="微软雅黑" panose="020B0503020204020204" charset="-122"/>
                <a:sym typeface="+mn-ea"/>
              </a:rPr>
              <a:t>Compared with endotracheal intubation, insertion of SGA often does not require waiting for muscle relaxants to take effect, thereby shortening anesthesia induction time.</a:t>
            </a:r>
          </a:p>
          <a:p>
            <a:pPr eaLnBrk="1" fontAlgn="auto" latinLnBrk="0" hangingPunct="1">
              <a:lnSpc>
                <a:spcPct val="200000"/>
              </a:lnSpc>
            </a:pPr>
            <a:endParaRPr lang="en-US" altLang="zh-CN" sz="2000" b="1" spc="-25" noProof="1">
              <a:solidFill>
                <a:srgbClr val="00B050"/>
              </a:solidFill>
              <a:latin typeface="微软雅黑" panose="020B0503020204020204" charset="-122"/>
              <a:ea typeface="微软雅黑" panose="020B0503020204020204" charset="-122"/>
              <a:cs typeface="微软雅黑" panose="020B0503020204020204" charset="-122"/>
              <a:sym typeface="+mn-ea"/>
            </a:endParaRPr>
          </a:p>
          <a:p>
            <a:pPr marL="342900" indent="-342900" eaLnBrk="1" fontAlgn="auto" latinLnBrk="0" hangingPunct="1">
              <a:lnSpc>
                <a:spcPct val="200000"/>
              </a:lnSpc>
              <a:buFont typeface="Wingdings" panose="05000000000000000000" pitchFamily="2" charset="2"/>
              <a:buChar char="Ø"/>
            </a:pPr>
            <a:r>
              <a:rPr kumimoji="0" lang="en-US" altLang="zh-CN" sz="2000" b="1" i="0" u="none" strike="noStrike" kern="0" cap="none" spc="-25" normalizeH="0" baseline="0" noProof="1">
                <a:solidFill>
                  <a:srgbClr val="00B050"/>
                </a:solidFill>
                <a:latin typeface="微软雅黑" panose="020B0503020204020204" charset="-122"/>
                <a:ea typeface="微软雅黑" panose="020B0503020204020204" charset="-122"/>
                <a:cs typeface="微软雅黑" panose="020B0503020204020204" charset="-122"/>
                <a:sym typeface="+mn-ea"/>
              </a:rPr>
              <a:t>Shortens Emergence Time</a:t>
            </a:r>
          </a:p>
          <a:p>
            <a:pPr eaLnBrk="1" fontAlgn="auto" latinLnBrk="0" hangingPunct="1">
              <a:lnSpc>
                <a:spcPct val="200000"/>
              </a:lnSpc>
            </a:pPr>
            <a:r>
              <a:rPr kumimoji="0" lang="en-US" altLang="zh-CN" sz="2000" i="0" u="none" strike="noStrike" kern="0" cap="none" spc="-25" normalizeH="0" baseline="0" noProof="1">
                <a:solidFill>
                  <a:schemeClr val="tx1"/>
                </a:solidFill>
                <a:latin typeface="微软雅黑" panose="020B0503020204020204" charset="-122"/>
                <a:ea typeface="微软雅黑" panose="020B0503020204020204" charset="-122"/>
                <a:cs typeface="微软雅黑" panose="020B0503020204020204" charset="-122"/>
                <a:sym typeface="+mn-ea"/>
              </a:rPr>
              <a:t>When muscle relaxants are not used during surgery, the anesthesiologist does not need to wait for their complete metabolism and clearance. Once the patient regains spontaneous breathing, the airway device can be removed, thereby shortening postoperative extubation time.</a:t>
            </a:r>
            <a:endParaRPr kumimoji="0" lang="zh-CN" altLang="en-US" sz="2000" i="0" u="none" strike="noStrike" kern="0" cap="none" spc="-25" normalizeH="0" baseline="0" noProof="1">
              <a:solidFill>
                <a:schemeClr val="tx1"/>
              </a:solidFill>
              <a:highlight>
                <a:srgbClr val="FFFF00"/>
              </a:highlight>
              <a:latin typeface="微软雅黑" panose="020B0503020204020204" charset="-122"/>
              <a:ea typeface="微软雅黑" panose="020B0503020204020204" charset="-122"/>
              <a:cs typeface="微软雅黑" panose="020B0503020204020204" charset="-122"/>
              <a:sym typeface="+mn-ea"/>
            </a:endParaRPr>
          </a:p>
        </p:txBody>
      </p:sp>
      <p:sp>
        <p:nvSpPr>
          <p:cNvPr id="4" name="object 11">
            <a:extLst>
              <a:ext uri="{FF2B5EF4-FFF2-40B4-BE49-F238E27FC236}">
                <a16:creationId xmlns:a16="http://schemas.microsoft.com/office/drawing/2014/main" id="{AAE9FD92-D885-362C-214D-DAC0AE311253}"/>
              </a:ext>
            </a:extLst>
          </p:cNvPr>
          <p:cNvSpPr txBox="1"/>
          <p:nvPr/>
        </p:nvSpPr>
        <p:spPr>
          <a:xfrm>
            <a:off x="9105215" y="6536678"/>
            <a:ext cx="2940197" cy="228909"/>
          </a:xfrm>
          <a:prstGeom prst="rect">
            <a:avLst/>
          </a:prstGeom>
        </p:spPr>
        <p:txBody>
          <a:bodyPr vert="horz" wrap="square" lIns="0" tIns="13335" rIns="0" bIns="0" rtlCol="0">
            <a:spAutoFit/>
          </a:bodyPr>
          <a:lstStyle/>
          <a:p>
            <a:pPr marL="12700">
              <a:lnSpc>
                <a:spcPct val="100000"/>
              </a:lnSpc>
              <a:spcBef>
                <a:spcPts val="105"/>
              </a:spcBef>
            </a:pPr>
            <a:r>
              <a:rPr sz="1400" b="1" spc="-10" dirty="0">
                <a:solidFill>
                  <a:schemeClr val="tx1"/>
                </a:solidFill>
                <a:latin typeface="微软雅黑" panose="020B0503020204020204" charset="-122"/>
                <a:cs typeface="微软雅黑" panose="020B0503020204020204" charset="-122"/>
              </a:rPr>
              <a:t>Confidential</a:t>
            </a:r>
            <a:r>
              <a:rPr lang="en-MY" sz="1400" b="1" spc="-10" dirty="0">
                <a:solidFill>
                  <a:schemeClr val="tx1"/>
                </a:solidFill>
                <a:latin typeface="微软雅黑" panose="020B0503020204020204" charset="-122"/>
                <a:cs typeface="微软雅黑" panose="020B0503020204020204" charset="-122"/>
              </a:rPr>
              <a:t> – Do Not Distribute</a:t>
            </a:r>
            <a:endParaRPr sz="1400" b="1" dirty="0">
              <a:solidFill>
                <a:schemeClr val="tx1"/>
              </a:solidFill>
              <a:latin typeface="微软雅黑" panose="020B0503020204020204" charset="-122"/>
              <a:cs typeface="微软雅黑" panose="020B050302020402020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754380" y="973455"/>
            <a:ext cx="9952990" cy="4775200"/>
            <a:chOff x="754380" y="935672"/>
            <a:chExt cx="9952990" cy="4986655"/>
          </a:xfrm>
        </p:grpSpPr>
        <p:sp>
          <p:nvSpPr>
            <p:cNvPr id="4" name="object 4"/>
            <p:cNvSpPr/>
            <p:nvPr/>
          </p:nvSpPr>
          <p:spPr>
            <a:xfrm>
              <a:off x="754380" y="4300727"/>
              <a:ext cx="2156460" cy="125095"/>
            </a:xfrm>
            <a:custGeom>
              <a:avLst/>
              <a:gdLst/>
              <a:ahLst/>
              <a:cxnLst/>
              <a:rect l="l" t="t" r="r" b="b"/>
              <a:pathLst>
                <a:path w="2156460" h="125095">
                  <a:moveTo>
                    <a:pt x="2156460" y="124967"/>
                  </a:moveTo>
                  <a:lnTo>
                    <a:pt x="0" y="124967"/>
                  </a:lnTo>
                  <a:lnTo>
                    <a:pt x="0" y="0"/>
                  </a:lnTo>
                  <a:lnTo>
                    <a:pt x="2156460" y="0"/>
                  </a:lnTo>
                  <a:lnTo>
                    <a:pt x="2156460" y="124967"/>
                  </a:lnTo>
                  <a:close/>
                </a:path>
              </a:pathLst>
            </a:custGeom>
            <a:solidFill>
              <a:srgbClr val="063D86"/>
            </a:solidFill>
          </p:spPr>
          <p:txBody>
            <a:bodyPr wrap="square" lIns="0" tIns="0" rIns="0" bIns="0" rtlCol="0"/>
            <a:lstStyle/>
            <a:p>
              <a:endParaRPr/>
            </a:p>
          </p:txBody>
        </p:sp>
        <p:sp>
          <p:nvSpPr>
            <p:cNvPr id="5" name="object 5"/>
            <p:cNvSpPr/>
            <p:nvPr/>
          </p:nvSpPr>
          <p:spPr>
            <a:xfrm>
              <a:off x="1795144" y="935672"/>
              <a:ext cx="8912225" cy="4986655"/>
            </a:xfrm>
            <a:custGeom>
              <a:avLst/>
              <a:gdLst/>
              <a:ahLst/>
              <a:cxnLst/>
              <a:rect l="l" t="t" r="r" b="b"/>
              <a:pathLst>
                <a:path w="8912225" h="4986655">
                  <a:moveTo>
                    <a:pt x="22225" y="1039596"/>
                  </a:moveTo>
                  <a:lnTo>
                    <a:pt x="3174" y="1039596"/>
                  </a:lnTo>
                  <a:lnTo>
                    <a:pt x="29" y="19049"/>
                  </a:lnTo>
                  <a:lnTo>
                    <a:pt x="5" y="9499"/>
                  </a:lnTo>
                  <a:lnTo>
                    <a:pt x="237" y="7404"/>
                  </a:lnTo>
                  <a:lnTo>
                    <a:pt x="9525" y="0"/>
                  </a:lnTo>
                  <a:lnTo>
                    <a:pt x="8902700" y="0"/>
                  </a:lnTo>
                  <a:lnTo>
                    <a:pt x="8912222" y="9499"/>
                  </a:lnTo>
                  <a:lnTo>
                    <a:pt x="19050" y="9499"/>
                  </a:lnTo>
                  <a:lnTo>
                    <a:pt x="9525" y="19049"/>
                  </a:lnTo>
                  <a:lnTo>
                    <a:pt x="19079" y="19049"/>
                  </a:lnTo>
                  <a:lnTo>
                    <a:pt x="22225" y="1039596"/>
                  </a:lnTo>
                  <a:close/>
                </a:path>
                <a:path w="8912225" h="4986655">
                  <a:moveTo>
                    <a:pt x="19079" y="19049"/>
                  </a:moveTo>
                  <a:lnTo>
                    <a:pt x="9525" y="19049"/>
                  </a:lnTo>
                  <a:lnTo>
                    <a:pt x="19050" y="9499"/>
                  </a:lnTo>
                  <a:lnTo>
                    <a:pt x="19079" y="19049"/>
                  </a:lnTo>
                  <a:close/>
                </a:path>
                <a:path w="8912225" h="4986655">
                  <a:moveTo>
                    <a:pt x="8893175" y="19049"/>
                  </a:moveTo>
                  <a:lnTo>
                    <a:pt x="19079" y="19049"/>
                  </a:lnTo>
                  <a:lnTo>
                    <a:pt x="19050" y="9499"/>
                  </a:lnTo>
                  <a:lnTo>
                    <a:pt x="8893175" y="9499"/>
                  </a:lnTo>
                  <a:lnTo>
                    <a:pt x="8893175" y="19049"/>
                  </a:lnTo>
                  <a:close/>
                </a:path>
                <a:path w="8912225" h="4986655">
                  <a:moveTo>
                    <a:pt x="8893200" y="4977104"/>
                  </a:moveTo>
                  <a:lnTo>
                    <a:pt x="8893175" y="9499"/>
                  </a:lnTo>
                  <a:lnTo>
                    <a:pt x="8902700" y="19049"/>
                  </a:lnTo>
                  <a:lnTo>
                    <a:pt x="8912225" y="19049"/>
                  </a:lnTo>
                  <a:lnTo>
                    <a:pt x="8912225" y="4967605"/>
                  </a:lnTo>
                  <a:lnTo>
                    <a:pt x="8902700" y="4967605"/>
                  </a:lnTo>
                  <a:lnTo>
                    <a:pt x="8893200" y="4977104"/>
                  </a:lnTo>
                  <a:close/>
                </a:path>
                <a:path w="8912225" h="4986655">
                  <a:moveTo>
                    <a:pt x="8912225" y="19049"/>
                  </a:moveTo>
                  <a:lnTo>
                    <a:pt x="8902700" y="19049"/>
                  </a:lnTo>
                  <a:lnTo>
                    <a:pt x="8893149" y="9499"/>
                  </a:lnTo>
                  <a:lnTo>
                    <a:pt x="8912225" y="9499"/>
                  </a:lnTo>
                  <a:lnTo>
                    <a:pt x="8912225" y="19049"/>
                  </a:lnTo>
                  <a:close/>
                </a:path>
                <a:path w="8912225" h="4986655">
                  <a:moveTo>
                    <a:pt x="8902700" y="4986655"/>
                  </a:moveTo>
                  <a:lnTo>
                    <a:pt x="9525" y="4986655"/>
                  </a:lnTo>
                  <a:lnTo>
                    <a:pt x="7404" y="4986413"/>
                  </a:lnTo>
                  <a:lnTo>
                    <a:pt x="0" y="4977104"/>
                  </a:lnTo>
                  <a:lnTo>
                    <a:pt x="3175" y="3954614"/>
                  </a:lnTo>
                  <a:lnTo>
                    <a:pt x="22225" y="3954614"/>
                  </a:lnTo>
                  <a:lnTo>
                    <a:pt x="19079" y="4967605"/>
                  </a:lnTo>
                  <a:lnTo>
                    <a:pt x="9525" y="4967605"/>
                  </a:lnTo>
                  <a:lnTo>
                    <a:pt x="18999" y="4977104"/>
                  </a:lnTo>
                  <a:lnTo>
                    <a:pt x="8912227" y="4977104"/>
                  </a:lnTo>
                  <a:lnTo>
                    <a:pt x="8911986" y="4979225"/>
                  </a:lnTo>
                  <a:lnTo>
                    <a:pt x="8904820" y="4986413"/>
                  </a:lnTo>
                  <a:lnTo>
                    <a:pt x="8902700" y="4986655"/>
                  </a:lnTo>
                  <a:close/>
                </a:path>
                <a:path w="8912225" h="4986655">
                  <a:moveTo>
                    <a:pt x="19050" y="4977104"/>
                  </a:moveTo>
                  <a:lnTo>
                    <a:pt x="9525" y="4967605"/>
                  </a:lnTo>
                  <a:lnTo>
                    <a:pt x="19079" y="4967605"/>
                  </a:lnTo>
                  <a:lnTo>
                    <a:pt x="19050" y="4977104"/>
                  </a:lnTo>
                  <a:close/>
                </a:path>
                <a:path w="8912225" h="4986655">
                  <a:moveTo>
                    <a:pt x="8893175" y="4977104"/>
                  </a:moveTo>
                  <a:lnTo>
                    <a:pt x="19050" y="4977104"/>
                  </a:lnTo>
                  <a:lnTo>
                    <a:pt x="19079" y="4967605"/>
                  </a:lnTo>
                  <a:lnTo>
                    <a:pt x="8893175" y="4967605"/>
                  </a:lnTo>
                  <a:lnTo>
                    <a:pt x="8893175" y="4977104"/>
                  </a:lnTo>
                  <a:close/>
                </a:path>
                <a:path w="8912225" h="4986655">
                  <a:moveTo>
                    <a:pt x="8912225" y="4977104"/>
                  </a:moveTo>
                  <a:lnTo>
                    <a:pt x="8893200" y="4977104"/>
                  </a:lnTo>
                  <a:lnTo>
                    <a:pt x="8902700" y="4967605"/>
                  </a:lnTo>
                  <a:lnTo>
                    <a:pt x="8912225" y="4967605"/>
                  </a:lnTo>
                  <a:lnTo>
                    <a:pt x="8912225" y="4977104"/>
                  </a:lnTo>
                  <a:close/>
                </a:path>
              </a:pathLst>
            </a:custGeom>
            <a:solidFill>
              <a:srgbClr val="063D86">
                <a:alpha val="74899"/>
              </a:srgbClr>
            </a:solidFill>
          </p:spPr>
          <p:txBody>
            <a:bodyPr wrap="square" lIns="0" tIns="0" rIns="0" bIns="0" rtlCol="0"/>
            <a:lstStyle/>
            <a:p>
              <a:endParaRPr/>
            </a:p>
          </p:txBody>
        </p:sp>
      </p:grpSp>
      <p:sp>
        <p:nvSpPr>
          <p:cNvPr id="6" name="object 6"/>
          <p:cNvSpPr txBox="1"/>
          <p:nvPr/>
        </p:nvSpPr>
        <p:spPr>
          <a:xfrm>
            <a:off x="3053103" y="1402711"/>
            <a:ext cx="7452043" cy="4345943"/>
          </a:xfrm>
          <a:prstGeom prst="rect">
            <a:avLst/>
          </a:prstGeom>
        </p:spPr>
        <p:txBody>
          <a:bodyPr vert="horz" wrap="square" lIns="0" tIns="12700" rIns="0" bIns="0" rtlCol="0">
            <a:noAutofit/>
          </a:bodyPr>
          <a:lstStyle/>
          <a:p>
            <a:r>
              <a:rPr lang="en-US" sz="2100" b="1" dirty="0" err="1"/>
              <a:t>Boroda</a:t>
            </a:r>
            <a:r>
              <a:rPr lang="en-US" sz="2100" b="1" dirty="0"/>
              <a:t> et al.</a:t>
            </a:r>
            <a:r>
              <a:rPr lang="en-US" sz="2100" dirty="0"/>
              <a:t> found that among </a:t>
            </a:r>
            <a:r>
              <a:rPr lang="en-US" sz="2100" b="1" dirty="0"/>
              <a:t>139 pediatric patients undergoing adenoidectomy</a:t>
            </a:r>
            <a:r>
              <a:rPr lang="en-US" sz="2100" dirty="0"/>
              <a:t>, the </a:t>
            </a:r>
            <a:r>
              <a:rPr lang="en-US" sz="2100" b="1" dirty="0"/>
              <a:t>laryngeal mask group</a:t>
            </a:r>
            <a:r>
              <a:rPr lang="en-US" sz="2100" dirty="0"/>
              <a:t> had an </a:t>
            </a:r>
            <a:r>
              <a:rPr lang="en-US" sz="2100" b="1" dirty="0"/>
              <a:t>Operating Room Time (ORT) reduced by 20 minutes</a:t>
            </a:r>
            <a:r>
              <a:rPr lang="en-US" sz="2100" dirty="0"/>
              <a:t> compared with the endotracheal intubation group (</a:t>
            </a:r>
            <a:r>
              <a:rPr lang="en-US" sz="2100" b="1" dirty="0"/>
              <a:t>29.5 minutes vs. 49.5 minutes, P &lt; 0.001</a:t>
            </a:r>
            <a:r>
              <a:rPr lang="en-US" sz="2100" dirty="0"/>
              <a:t>), confirming that the use of a laryngeal mask can effectively shorten operating room time.¹</a:t>
            </a:r>
          </a:p>
          <a:p>
            <a:endParaRPr lang="en-US" sz="2100" dirty="0"/>
          </a:p>
          <a:p>
            <a:r>
              <a:rPr lang="en-US" sz="2100" dirty="0"/>
              <a:t>Another study reported that </a:t>
            </a:r>
            <a:r>
              <a:rPr lang="en-US" sz="2100" b="1" dirty="0"/>
              <a:t>reducing preoperative preparation time (from anesthesia induction to the start of surgery) by 38.3%</a:t>
            </a:r>
            <a:r>
              <a:rPr lang="en-US" sz="2100" dirty="0"/>
              <a:t> can </a:t>
            </a:r>
            <a:r>
              <a:rPr lang="en-US" sz="2100" b="1" dirty="0"/>
              <a:t>increase the average number of daily surgeries per operating room by 1.6 cases.²</a:t>
            </a:r>
            <a:endParaRPr lang="zh-CN" altLang="en-US" sz="1800" b="1" dirty="0">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297180" y="5813645"/>
            <a:ext cx="10942320" cy="577081"/>
          </a:xfrm>
          <a:prstGeom prst="rect">
            <a:avLst/>
          </a:prstGeom>
          <a:noFill/>
        </p:spPr>
        <p:txBody>
          <a:bodyPr wrap="square" rtlCol="0">
            <a:spAutoFit/>
          </a:bodyPr>
          <a:lstStyle/>
          <a:p>
            <a:r>
              <a:rPr lang="en-US" altLang="zh-CN" sz="1050" dirty="0">
                <a:latin typeface="Times New Roman" panose="02020603050405020304" charset="0"/>
                <a:cs typeface="Times New Roman" panose="02020603050405020304" charset="0"/>
              </a:rPr>
              <a:t>1. </a:t>
            </a:r>
            <a:r>
              <a:rPr lang="en-US" altLang="zh-CN" sz="1050" dirty="0" err="1">
                <a:latin typeface="Times New Roman" panose="02020603050405020304" charset="0"/>
                <a:cs typeface="Times New Roman" panose="02020603050405020304" charset="0"/>
              </a:rPr>
              <a:t>Boroda</a:t>
            </a:r>
            <a:r>
              <a:rPr lang="en-US" altLang="zh-CN" sz="1050" dirty="0">
                <a:latin typeface="Times New Roman" panose="02020603050405020304" charset="0"/>
                <a:cs typeface="Times New Roman" panose="02020603050405020304" charset="0"/>
              </a:rPr>
              <a:t> N, </a:t>
            </a:r>
            <a:r>
              <a:rPr lang="en-US" altLang="zh-CN" sz="1050" dirty="0" err="1">
                <a:latin typeface="Times New Roman" panose="02020603050405020304" charset="0"/>
                <a:cs typeface="Times New Roman" panose="02020603050405020304" charset="0"/>
              </a:rPr>
              <a:t>Malesinska</a:t>
            </a:r>
            <a:r>
              <a:rPr lang="en-US" altLang="zh-CN" sz="1050" dirty="0">
                <a:latin typeface="Times New Roman" panose="02020603050405020304" charset="0"/>
                <a:cs typeface="Times New Roman" panose="02020603050405020304" charset="0"/>
              </a:rPr>
              <a:t> M, Kars M, Smith L: </a:t>
            </a:r>
            <a:r>
              <a:rPr lang="en-US" altLang="zh-CN" sz="1050" b="1" dirty="0">
                <a:latin typeface="Times New Roman" panose="02020603050405020304" charset="0"/>
                <a:cs typeface="Times New Roman" panose="02020603050405020304" charset="0"/>
              </a:rPr>
              <a:t>The use of laryngeal mask airway for adenoidectomy. International journal of pediatric otorhinolaryngology</a:t>
            </a:r>
            <a:r>
              <a:rPr lang="en-US" altLang="zh-CN" sz="1050" dirty="0">
                <a:latin typeface="Times New Roman" panose="02020603050405020304" charset="0"/>
                <a:cs typeface="Times New Roman" panose="02020603050405020304" charset="0"/>
              </a:rPr>
              <a:t> 2018, 107:42-44.</a:t>
            </a:r>
          </a:p>
          <a:p>
            <a:r>
              <a:rPr lang="en-US" altLang="zh-CN" sz="1050" dirty="0">
                <a:latin typeface="Times New Roman" panose="02020603050405020304" charset="0"/>
                <a:cs typeface="Times New Roman" panose="02020603050405020304" charset="0"/>
              </a:rPr>
              <a:t>2. Madni T, Imran J, Clark A, Cunningham H, Taveras L, Arnoldo B, Phelan H, Wolf S:</a:t>
            </a:r>
            <a:r>
              <a:rPr lang="en-US" altLang="zh-CN" sz="1050" b="1" dirty="0">
                <a:latin typeface="Times New Roman" panose="02020603050405020304" charset="0"/>
                <a:cs typeface="Times New Roman" panose="02020603050405020304" charset="0"/>
              </a:rPr>
              <a:t> Prospective Evaluation of Operating Room Inefficiency. Journal of burn care &amp; research : official publication of the American Burn Association</a:t>
            </a:r>
            <a:r>
              <a:rPr lang="en-US" altLang="zh-CN" sz="1050" dirty="0">
                <a:latin typeface="Times New Roman" panose="02020603050405020304" charset="0"/>
                <a:cs typeface="Times New Roman" panose="02020603050405020304" charset="0"/>
              </a:rPr>
              <a:t> 2018, 39(6):977-981.</a:t>
            </a:r>
          </a:p>
        </p:txBody>
      </p:sp>
      <p:sp>
        <p:nvSpPr>
          <p:cNvPr id="10" name="object 3">
            <a:extLst>
              <a:ext uri="{FF2B5EF4-FFF2-40B4-BE49-F238E27FC236}">
                <a16:creationId xmlns:a16="http://schemas.microsoft.com/office/drawing/2014/main" id="{0A812FDB-782C-9BBA-4A30-824FC479AF15}"/>
              </a:ext>
            </a:extLst>
          </p:cNvPr>
          <p:cNvSpPr txBox="1">
            <a:spLocks/>
          </p:cNvSpPr>
          <p:nvPr/>
        </p:nvSpPr>
        <p:spPr>
          <a:xfrm>
            <a:off x="886460" y="276860"/>
            <a:ext cx="9763760" cy="477054"/>
          </a:xfrm>
          <a:prstGeom prst="rect">
            <a:avLst/>
          </a:prstGeom>
        </p:spPr>
        <p:txBody>
          <a:bodyPr vert="horz" wrap="square" lIns="0" tIns="15240" rIns="0" bIns="0" rtlCol="0">
            <a:spAutoFit/>
          </a:bodyPr>
          <a:lstStyle>
            <a:lvl1pPr>
              <a:defRPr sz="3450" b="1" i="0">
                <a:solidFill>
                  <a:schemeClr val="tx1"/>
                </a:solidFill>
                <a:latin typeface="微软雅黑" panose="020B0503020204020204" charset="-122"/>
                <a:ea typeface="+mj-ea"/>
                <a:cs typeface="微软雅黑" panose="020B0503020204020204" charset="-122"/>
              </a:defRPr>
            </a:lvl1pPr>
          </a:lstStyle>
          <a:p>
            <a:pPr marL="12700">
              <a:spcBef>
                <a:spcPts val="120"/>
              </a:spcBef>
            </a:pPr>
            <a:r>
              <a:rPr lang="en-MY" altLang="zh-CN" sz="3000" spc="-10" dirty="0">
                <a:ea typeface="微软雅黑" panose="020B0503020204020204" charset="-122"/>
              </a:rPr>
              <a:t>Operating</a:t>
            </a:r>
            <a:r>
              <a:rPr lang="zh-CN" altLang="en-US" sz="3000" spc="-10" dirty="0">
                <a:ea typeface="微软雅黑" panose="020B0503020204020204" charset="-122"/>
              </a:rPr>
              <a:t> </a:t>
            </a:r>
            <a:r>
              <a:rPr lang="en-MY" altLang="zh-CN" sz="3000" spc="-10" dirty="0">
                <a:ea typeface="微软雅黑" panose="020B0503020204020204" charset="-122"/>
              </a:rPr>
              <a:t>Room</a:t>
            </a:r>
            <a:r>
              <a:rPr lang="zh-CN" altLang="en-US" sz="3000" spc="-10" dirty="0">
                <a:ea typeface="微软雅黑" panose="020B0503020204020204" charset="-122"/>
              </a:rPr>
              <a:t> </a:t>
            </a:r>
            <a:r>
              <a:rPr lang="en-MY" altLang="zh-CN" sz="3000" spc="-10" dirty="0">
                <a:ea typeface="微软雅黑" panose="020B0503020204020204" charset="-122"/>
              </a:rPr>
              <a:t>Efficiency</a:t>
            </a:r>
            <a:endParaRPr lang="zh-CN" altLang="en-US" sz="3000" spc="-10" dirty="0">
              <a:ea typeface="微软雅黑" panose="020B0503020204020204" charset="-122"/>
            </a:endParaRPr>
          </a:p>
        </p:txBody>
      </p:sp>
      <p:sp>
        <p:nvSpPr>
          <p:cNvPr id="11" name="TextBox 10">
            <a:extLst>
              <a:ext uri="{FF2B5EF4-FFF2-40B4-BE49-F238E27FC236}">
                <a16:creationId xmlns:a16="http://schemas.microsoft.com/office/drawing/2014/main" id="{7AAEB89C-2AE5-029D-C1B7-93F0A7BDBC6D}"/>
              </a:ext>
            </a:extLst>
          </p:cNvPr>
          <p:cNvSpPr txBox="1"/>
          <p:nvPr/>
        </p:nvSpPr>
        <p:spPr>
          <a:xfrm>
            <a:off x="694420" y="2591282"/>
            <a:ext cx="2156460" cy="1384995"/>
          </a:xfrm>
          <a:prstGeom prst="rect">
            <a:avLst/>
          </a:prstGeom>
          <a:noFill/>
        </p:spPr>
        <p:txBody>
          <a:bodyPr wrap="square" rtlCol="0">
            <a:spAutoFit/>
          </a:bodyPr>
          <a:lstStyle/>
          <a:p>
            <a:r>
              <a:rPr lang="en-MY" sz="2800" b="1" i="1" dirty="0"/>
              <a:t>Published Research Evidence</a:t>
            </a:r>
          </a:p>
        </p:txBody>
      </p:sp>
      <p:sp>
        <p:nvSpPr>
          <p:cNvPr id="12" name="object 11">
            <a:extLst>
              <a:ext uri="{FF2B5EF4-FFF2-40B4-BE49-F238E27FC236}">
                <a16:creationId xmlns:a16="http://schemas.microsoft.com/office/drawing/2014/main" id="{47FBE9DF-F465-1538-3B33-B33990E84FFC}"/>
              </a:ext>
            </a:extLst>
          </p:cNvPr>
          <p:cNvSpPr txBox="1"/>
          <p:nvPr/>
        </p:nvSpPr>
        <p:spPr>
          <a:xfrm>
            <a:off x="9105215" y="6536678"/>
            <a:ext cx="2940197" cy="228909"/>
          </a:xfrm>
          <a:prstGeom prst="rect">
            <a:avLst/>
          </a:prstGeom>
        </p:spPr>
        <p:txBody>
          <a:bodyPr vert="horz" wrap="square" lIns="0" tIns="13335" rIns="0" bIns="0" rtlCol="0">
            <a:spAutoFit/>
          </a:bodyPr>
          <a:lstStyle/>
          <a:p>
            <a:pPr marL="12700">
              <a:lnSpc>
                <a:spcPct val="100000"/>
              </a:lnSpc>
              <a:spcBef>
                <a:spcPts val="105"/>
              </a:spcBef>
            </a:pPr>
            <a:r>
              <a:rPr sz="1400" b="1" spc="-10" dirty="0">
                <a:solidFill>
                  <a:schemeClr val="tx1"/>
                </a:solidFill>
                <a:latin typeface="微软雅黑" panose="020B0503020204020204" charset="-122"/>
                <a:cs typeface="微软雅黑" panose="020B0503020204020204" charset="-122"/>
              </a:rPr>
              <a:t>Confidential</a:t>
            </a:r>
            <a:r>
              <a:rPr lang="en-MY" sz="1400" b="1" spc="-10" dirty="0">
                <a:solidFill>
                  <a:schemeClr val="tx1"/>
                </a:solidFill>
                <a:latin typeface="微软雅黑" panose="020B0503020204020204" charset="-122"/>
                <a:cs typeface="微软雅黑" panose="020B0503020204020204" charset="-122"/>
              </a:rPr>
              <a:t> – Do Not Distribute</a:t>
            </a:r>
            <a:endParaRPr sz="1400" b="1" dirty="0">
              <a:solidFill>
                <a:schemeClr val="tx1"/>
              </a:solidFill>
              <a:latin typeface="微软雅黑" panose="020B0503020204020204" charset="-122"/>
              <a:cs typeface="微软雅黑" panose="020B050302020402020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14400" y="267559"/>
            <a:ext cx="7525385" cy="477054"/>
          </a:xfrm>
          <a:prstGeom prst="rect">
            <a:avLst/>
          </a:prstGeom>
        </p:spPr>
        <p:txBody>
          <a:bodyPr vert="horz" wrap="square" lIns="0" tIns="15240" rIns="0" bIns="0" rtlCol="0">
            <a:spAutoFit/>
          </a:bodyPr>
          <a:lstStyle/>
          <a:p>
            <a:pPr marL="12700">
              <a:lnSpc>
                <a:spcPct val="100000"/>
              </a:lnSpc>
              <a:spcBef>
                <a:spcPts val="120"/>
              </a:spcBef>
            </a:pPr>
            <a:r>
              <a:rPr lang="en-MY" sz="3000" dirty="0"/>
              <a:t>Postoperative Recovery</a:t>
            </a:r>
            <a:endParaRPr lang="zh-CN" altLang="en-US" sz="3000" spc="-10" dirty="0">
              <a:ea typeface="微软雅黑" panose="020B0503020204020204" charset="-122"/>
            </a:endParaRPr>
          </a:p>
        </p:txBody>
      </p:sp>
      <p:sp>
        <p:nvSpPr>
          <p:cNvPr id="5" name="文本框 4"/>
          <p:cNvSpPr txBox="1"/>
          <p:nvPr/>
        </p:nvSpPr>
        <p:spPr>
          <a:xfrm>
            <a:off x="457200" y="914400"/>
            <a:ext cx="10972800" cy="5062924"/>
          </a:xfrm>
          <a:prstGeom prst="rect">
            <a:avLst/>
          </a:prstGeom>
          <a:noFill/>
        </p:spPr>
        <p:txBody>
          <a:bodyPr wrap="square" lIns="91440" tIns="45720" rIns="91440" bIns="45720" rtlCol="0" anchor="t">
            <a:spAutoFit/>
          </a:bodyPr>
          <a:lstStyle/>
          <a:p>
            <a:pPr eaLnBrk="1" fontAlgn="auto" latinLnBrk="0" hangingPunct="1">
              <a:lnSpc>
                <a:spcPct val="150000"/>
              </a:lnSpc>
            </a:pPr>
            <a:r>
              <a:rPr lang="en-US" altLang="zh-CN" sz="1900" b="1" dirty="0">
                <a:latin typeface="微软雅黑" panose="020B0503020204020204" charset="-122"/>
                <a:ea typeface="微软雅黑" panose="020B0503020204020204" charset="-122"/>
                <a:cs typeface="微软雅黑" panose="020B0503020204020204" charset="-122"/>
              </a:rPr>
              <a:t>Divided into three stages: early, intermediate, and late recovery.</a:t>
            </a:r>
          </a:p>
          <a:p>
            <a:pPr eaLnBrk="1" fontAlgn="auto" latinLnBrk="0" hangingPunct="1"/>
            <a:endParaRPr lang="en-US" altLang="zh-CN" sz="1900" b="1" dirty="0">
              <a:solidFill>
                <a:schemeClr val="tx1"/>
              </a:solidFill>
              <a:latin typeface="微软雅黑" panose="020B0503020204020204" charset="-122"/>
              <a:ea typeface="微软雅黑" panose="020B0503020204020204" charset="-122"/>
              <a:cs typeface="微软雅黑" panose="020B0503020204020204" charset="-122"/>
            </a:endParaRPr>
          </a:p>
          <a:p>
            <a:pPr marL="342900" indent="-342900" eaLnBrk="1" fontAlgn="auto" latinLnBrk="0" hangingPunct="1">
              <a:lnSpc>
                <a:spcPct val="150000"/>
              </a:lnSpc>
              <a:buAutoNum type="arabicPeriod"/>
            </a:pPr>
            <a:r>
              <a:rPr lang="en-US" altLang="zh-CN" sz="1900" b="1" dirty="0">
                <a:latin typeface="微软雅黑" panose="020B0503020204020204" charset="-122"/>
                <a:ea typeface="微软雅黑" panose="020B0503020204020204" charset="-122"/>
                <a:cs typeface="微软雅黑" panose="020B0503020204020204" charset="-122"/>
              </a:rPr>
              <a:t>Early Recovery (Phase I)</a:t>
            </a:r>
          </a:p>
          <a:p>
            <a:pPr marL="285750" indent="-285750" eaLnBrk="1" fontAlgn="auto" latinLnBrk="0" hangingPunct="1">
              <a:buFont typeface="Arial" panose="020B0604020202020204" pitchFamily="34" charset="0"/>
              <a:buChar char="•"/>
            </a:pPr>
            <a:r>
              <a:rPr lang="en-US" altLang="zh-CN" sz="1900" dirty="0">
                <a:latin typeface="微软雅黑"/>
                <a:ea typeface="微软雅黑"/>
                <a:cs typeface="微软雅黑" panose="020B0503020204020204" charset="-122"/>
              </a:rPr>
              <a:t>Takes place in the Post-Anesthesia Care Unit (PACU)</a:t>
            </a:r>
          </a:p>
          <a:p>
            <a:pPr marL="285750" indent="-285750" eaLnBrk="1" fontAlgn="auto" latinLnBrk="0" hangingPunct="1">
              <a:buFont typeface="Arial" panose="020B0604020202020204" pitchFamily="34" charset="0"/>
              <a:buChar char="•"/>
            </a:pPr>
            <a:r>
              <a:rPr lang="en-US" altLang="zh-CN" sz="1900" dirty="0">
                <a:latin typeface="微软雅黑"/>
                <a:ea typeface="微软雅黑"/>
                <a:cs typeface="微软雅黑" panose="020B0503020204020204" charset="-122"/>
              </a:rPr>
              <a:t>Focuses on airway protection, consciousness, vital signs stability, pain, and nausea control</a:t>
            </a:r>
          </a:p>
          <a:p>
            <a:pPr marL="285750" indent="-285750" eaLnBrk="1" fontAlgn="auto" latinLnBrk="0" hangingPunct="1">
              <a:buFont typeface="Arial" panose="020B0604020202020204" pitchFamily="34" charset="0"/>
              <a:buChar char="•"/>
            </a:pPr>
            <a:r>
              <a:rPr lang="en-US" altLang="zh-CN" sz="1900" dirty="0">
                <a:latin typeface="微软雅黑"/>
                <a:ea typeface="微软雅黑"/>
                <a:cs typeface="微软雅黑" panose="020B0503020204020204" charset="-122"/>
              </a:rPr>
              <a:t>Discharge from PACU based on Modified Aldrete Score ≥ 9</a:t>
            </a:r>
          </a:p>
          <a:p>
            <a:pPr eaLnBrk="1" fontAlgn="auto" latinLnBrk="0" hangingPunct="1"/>
            <a:endParaRPr lang="zh-CN" altLang="en-US" sz="1900" b="1" dirty="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en-US" altLang="zh-CN" sz="1900" b="1" dirty="0">
                <a:latin typeface="微软雅黑" panose="020B0503020204020204" charset="-122"/>
                <a:ea typeface="微软雅黑" panose="020B0503020204020204" charset="-122"/>
                <a:cs typeface="微软雅黑" panose="020B0503020204020204" charset="-122"/>
              </a:rPr>
              <a:t>2. Intermediate Recovery (Phase II)</a:t>
            </a:r>
          </a:p>
          <a:p>
            <a:pPr marL="285750" indent="-285750" eaLnBrk="1" fontAlgn="auto" latinLnBrk="0" hangingPunct="1">
              <a:buFont typeface="Arial" panose="020B0604020202020204" pitchFamily="34" charset="0"/>
              <a:buChar char="•"/>
            </a:pPr>
            <a:r>
              <a:rPr lang="en-US" altLang="zh-CN" sz="1900" dirty="0">
                <a:latin typeface="微软雅黑"/>
                <a:ea typeface="微软雅黑"/>
                <a:cs typeface="微软雅黑" panose="020B0503020204020204" charset="-122"/>
              </a:rPr>
              <a:t>Occurs in the step-down or general ward.</a:t>
            </a:r>
          </a:p>
          <a:p>
            <a:pPr marL="285750" indent="-285750" eaLnBrk="1" fontAlgn="auto" latinLnBrk="0" hangingPunct="1">
              <a:buFont typeface="Arial" panose="020B0604020202020204" pitchFamily="34" charset="0"/>
              <a:buChar char="•"/>
            </a:pPr>
            <a:r>
              <a:rPr lang="en-US" altLang="zh-CN" sz="1900" dirty="0">
                <a:latin typeface="微软雅黑"/>
                <a:ea typeface="微软雅黑"/>
                <a:cs typeface="微软雅黑" panose="020B0503020204020204" charset="-122"/>
              </a:rPr>
              <a:t>Emphasis on regaining full physiological stability, ambulation, and oral intake. Ends when discharge criteria (e.g., mobility, pain control, no complications) are met.</a:t>
            </a:r>
          </a:p>
          <a:p>
            <a:pPr marL="285750" indent="-285750" eaLnBrk="1" fontAlgn="auto" latinLnBrk="0" hangingPunct="1">
              <a:buFont typeface="Wingdings" panose="05000000000000000000" charset="0"/>
              <a:buChar char="Ø"/>
            </a:pPr>
            <a:endParaRPr lang="zh-CN" altLang="en-US" sz="1900" b="1" dirty="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en-US" altLang="zh-CN" sz="1900" b="1" dirty="0">
                <a:latin typeface="微软雅黑" panose="020B0503020204020204" charset="-122"/>
                <a:ea typeface="微软雅黑" panose="020B0503020204020204" charset="-122"/>
                <a:cs typeface="微软雅黑" panose="020B0503020204020204" charset="-122"/>
              </a:rPr>
              <a:t>3. Late Recovery (Phase III)</a:t>
            </a:r>
          </a:p>
          <a:p>
            <a:pPr marL="285750" indent="-285750" eaLnBrk="1" fontAlgn="auto" latinLnBrk="0" hangingPunct="1">
              <a:buFont typeface="Arial" panose="020B0604020202020204" pitchFamily="34" charset="0"/>
              <a:buChar char="•"/>
            </a:pPr>
            <a:r>
              <a:rPr lang="en-US" altLang="zh-CN" sz="1900" dirty="0">
                <a:latin typeface="微软雅黑"/>
                <a:ea typeface="微软雅黑"/>
                <a:cs typeface="微软雅黑" panose="020B0503020204020204" charset="-122"/>
              </a:rPr>
              <a:t>Occurs after discharge, at home.</a:t>
            </a:r>
          </a:p>
          <a:p>
            <a:pPr marL="285750" indent="-285750" eaLnBrk="1" fontAlgn="auto" latinLnBrk="0" hangingPunct="1">
              <a:buFont typeface="Arial" panose="020B0604020202020204" pitchFamily="34" charset="0"/>
              <a:buChar char="•"/>
            </a:pPr>
            <a:r>
              <a:rPr lang="en-US" altLang="zh-CN" sz="1900" dirty="0">
                <a:latin typeface="微软雅黑"/>
                <a:ea typeface="微软雅黑"/>
                <a:cs typeface="微软雅黑" panose="020B0503020204020204" charset="-122"/>
              </a:rPr>
              <a:t>Involves complete restoration of preoperative function and return to normal activities. </a:t>
            </a:r>
            <a:endParaRPr lang="zh-CN" altLang="en-US" sz="1900" b="1" dirty="0">
              <a:latin typeface="微软雅黑" panose="020B0503020204020204" charset="-122"/>
              <a:ea typeface="微软雅黑" panose="020B0503020204020204" charset="-122"/>
              <a:cs typeface="微软雅黑" panose="020B0503020204020204" charset="-122"/>
            </a:endParaRPr>
          </a:p>
        </p:txBody>
      </p:sp>
      <p:sp>
        <p:nvSpPr>
          <p:cNvPr id="4" name="object 11">
            <a:extLst>
              <a:ext uri="{FF2B5EF4-FFF2-40B4-BE49-F238E27FC236}">
                <a16:creationId xmlns:a16="http://schemas.microsoft.com/office/drawing/2014/main" id="{FA6FF567-B98D-F0A6-C06E-8049FE3119BD}"/>
              </a:ext>
            </a:extLst>
          </p:cNvPr>
          <p:cNvSpPr txBox="1"/>
          <p:nvPr/>
        </p:nvSpPr>
        <p:spPr>
          <a:xfrm>
            <a:off x="9105215" y="6536678"/>
            <a:ext cx="2940197" cy="228909"/>
          </a:xfrm>
          <a:prstGeom prst="rect">
            <a:avLst/>
          </a:prstGeom>
        </p:spPr>
        <p:txBody>
          <a:bodyPr vert="horz" wrap="square" lIns="0" tIns="13335" rIns="0" bIns="0" rtlCol="0">
            <a:spAutoFit/>
          </a:bodyPr>
          <a:lstStyle/>
          <a:p>
            <a:pPr marL="12700">
              <a:lnSpc>
                <a:spcPct val="100000"/>
              </a:lnSpc>
              <a:spcBef>
                <a:spcPts val="105"/>
              </a:spcBef>
            </a:pPr>
            <a:r>
              <a:rPr sz="1400" b="1" spc="-10" dirty="0">
                <a:solidFill>
                  <a:schemeClr val="tx1"/>
                </a:solidFill>
                <a:latin typeface="微软雅黑" panose="020B0503020204020204" charset="-122"/>
                <a:cs typeface="微软雅黑" panose="020B0503020204020204" charset="-122"/>
              </a:rPr>
              <a:t>Confidential</a:t>
            </a:r>
            <a:r>
              <a:rPr lang="en-MY" sz="1400" b="1" spc="-10" dirty="0">
                <a:solidFill>
                  <a:schemeClr val="tx1"/>
                </a:solidFill>
                <a:latin typeface="微软雅黑" panose="020B0503020204020204" charset="-122"/>
                <a:cs typeface="微软雅黑" panose="020B0503020204020204" charset="-122"/>
              </a:rPr>
              <a:t> – Do Not Distribute</a:t>
            </a:r>
            <a:endParaRPr sz="1400" b="1" dirty="0">
              <a:solidFill>
                <a:schemeClr val="tx1"/>
              </a:solidFill>
              <a:latin typeface="微软雅黑" panose="020B0503020204020204" charset="-122"/>
              <a:cs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75394" y="838200"/>
            <a:ext cx="6530205" cy="5309146"/>
          </a:xfrm>
          <a:prstGeom prst="rect">
            <a:avLst/>
          </a:prstGeom>
          <a:noFill/>
        </p:spPr>
        <p:txBody>
          <a:bodyPr wrap="square" rtlCol="0">
            <a:spAutoFit/>
          </a:bodyPr>
          <a:lstStyle/>
          <a:p>
            <a:pPr marL="0" indent="0" eaLnBrk="1" fontAlgn="auto" latinLnBrk="0" hangingPunct="1">
              <a:lnSpc>
                <a:spcPct val="150000"/>
              </a:lnSpc>
            </a:pPr>
            <a:r>
              <a:rPr lang="en-MY" altLang="zh-CN" sz="2000" b="1" u="sng" dirty="0" err="1">
                <a:solidFill>
                  <a:schemeClr val="accent1">
                    <a:lumMod val="75000"/>
                  </a:schemeClr>
                </a:solidFill>
                <a:latin typeface="微软雅黑" panose="020B0503020204020204" charset="-122"/>
                <a:ea typeface="微软雅黑" panose="020B0503020204020204" charset="-122"/>
                <a:cs typeface="微软雅黑" panose="020B0503020204020204" charset="-122"/>
              </a:rPr>
              <a:t>SafeLM</a:t>
            </a:r>
            <a:r>
              <a:rPr lang="en-MY" altLang="zh-CN" sz="2000" b="1" u="sng" dirty="0">
                <a:solidFill>
                  <a:schemeClr val="accent1">
                    <a:lumMod val="75000"/>
                  </a:schemeClr>
                </a:solidFill>
                <a:latin typeface="微软雅黑" panose="020B0503020204020204" charset="-122"/>
                <a:ea typeface="微软雅黑" panose="020B0503020204020204" charset="-122"/>
                <a:cs typeface="微软雅黑" panose="020B0503020204020204" charset="-122"/>
              </a:rPr>
              <a:t>® </a:t>
            </a:r>
            <a:r>
              <a:rPr lang="en-US" altLang="zh-CN" sz="2000" b="1" u="sng" dirty="0">
                <a:solidFill>
                  <a:schemeClr val="accent1">
                    <a:lumMod val="75000"/>
                  </a:schemeClr>
                </a:solidFill>
                <a:latin typeface="微软雅黑" panose="020B0503020204020204" charset="-122"/>
                <a:ea typeface="微软雅黑" panose="020B0503020204020204" charset="-122"/>
                <a:cs typeface="微软雅黑" panose="020B0503020204020204" charset="-122"/>
              </a:rPr>
              <a:t>enables patients to recover rapidly, proceed to Phase II of recovery quicker.</a:t>
            </a:r>
          </a:p>
          <a:p>
            <a:pPr marL="0" indent="0" eaLnBrk="1" fontAlgn="auto" latinLnBrk="0" hangingPunct="1">
              <a:lnSpc>
                <a:spcPct val="150000"/>
              </a:lnSpc>
            </a:pPr>
            <a:endParaRPr lang="en-US" altLang="zh-CN" b="1" dirty="0">
              <a:solidFill>
                <a:schemeClr val="tx1"/>
              </a:solidFill>
              <a:latin typeface="微软雅黑" panose="020B0503020204020204" charset="-122"/>
              <a:ea typeface="微软雅黑" panose="020B0503020204020204" charset="-122"/>
              <a:cs typeface="微软雅黑" panose="020B0503020204020204" charset="-122"/>
            </a:endParaRPr>
          </a:p>
          <a:p>
            <a:pPr marL="0" indent="0" eaLnBrk="1" fontAlgn="auto" latinLnBrk="0" hangingPunct="1"/>
            <a:r>
              <a:rPr lang="en-US" b="1" dirty="0">
                <a:latin typeface="Microsoft YaHei" panose="020B0503020204020204" pitchFamily="34" charset="-122"/>
                <a:ea typeface="Microsoft YaHei" panose="020B0503020204020204" pitchFamily="34" charset="-122"/>
              </a:rPr>
              <a:t>Activity:</a:t>
            </a:r>
            <a:br>
              <a:rPr lang="en-US" dirty="0">
                <a:latin typeface="Microsoft YaHei" panose="020B0503020204020204" pitchFamily="34" charset="-122"/>
                <a:ea typeface="Microsoft YaHei" panose="020B0503020204020204" pitchFamily="34" charset="-122"/>
              </a:rPr>
            </a:br>
            <a:r>
              <a:rPr lang="en-US" dirty="0">
                <a:latin typeface="Microsoft YaHei" panose="020B0503020204020204" pitchFamily="34" charset="-122"/>
                <a:ea typeface="Microsoft YaHei" panose="020B0503020204020204" pitchFamily="34" charset="-122"/>
              </a:rPr>
              <a:t>SGA reduces or eliminates the need for muscle relaxants, allowing patients to regain voluntary or responsive limb movement soon after the procedure.</a:t>
            </a:r>
          </a:p>
          <a:p>
            <a:endParaRPr lang="en-US" dirty="0">
              <a:latin typeface="Microsoft YaHei" panose="020B0503020204020204" pitchFamily="34" charset="-122"/>
              <a:ea typeface="Microsoft YaHei" panose="020B0503020204020204" pitchFamily="34" charset="-122"/>
            </a:endParaRPr>
          </a:p>
          <a:p>
            <a:r>
              <a:rPr lang="en-US" b="1" dirty="0">
                <a:latin typeface="Microsoft YaHei" panose="020B0503020204020204" pitchFamily="34" charset="-122"/>
                <a:ea typeface="Microsoft YaHei" panose="020B0503020204020204" pitchFamily="34" charset="-122"/>
              </a:rPr>
              <a:t>Respiration:</a:t>
            </a:r>
            <a:br>
              <a:rPr lang="en-US" dirty="0">
                <a:latin typeface="Microsoft YaHei" panose="020B0503020204020204" pitchFamily="34" charset="-122"/>
                <a:ea typeface="Microsoft YaHei" panose="020B0503020204020204" pitchFamily="34" charset="-122"/>
              </a:rPr>
            </a:br>
            <a:r>
              <a:rPr lang="en-US" dirty="0">
                <a:latin typeface="Microsoft YaHei" panose="020B0503020204020204" pitchFamily="34" charset="-122"/>
                <a:ea typeface="Microsoft YaHei" panose="020B0503020204020204" pitchFamily="34" charset="-122"/>
              </a:rPr>
              <a:t>Without muscle relaxants, patients maintain spontaneous breathing during surgery, allowing them to take deep breaths and cough effectively sooner. It also reduce nausea and vomiting post operatively.</a:t>
            </a:r>
          </a:p>
          <a:p>
            <a:endParaRPr lang="en-US" dirty="0">
              <a:latin typeface="Microsoft YaHei" panose="020B0503020204020204" pitchFamily="34" charset="-122"/>
              <a:ea typeface="Microsoft YaHei" panose="020B0503020204020204" pitchFamily="34" charset="-122"/>
            </a:endParaRPr>
          </a:p>
          <a:p>
            <a:r>
              <a:rPr lang="en-US" b="1" dirty="0">
                <a:latin typeface="Microsoft YaHei" panose="020B0503020204020204" pitchFamily="34" charset="-122"/>
                <a:ea typeface="Microsoft YaHei" panose="020B0503020204020204" pitchFamily="34" charset="-122"/>
              </a:rPr>
              <a:t>Circulation:</a:t>
            </a:r>
            <a:br>
              <a:rPr lang="en-US" dirty="0">
                <a:latin typeface="Microsoft YaHei" panose="020B0503020204020204" pitchFamily="34" charset="-122"/>
                <a:ea typeface="Microsoft YaHei" panose="020B0503020204020204" pitchFamily="34" charset="-122"/>
              </a:rPr>
            </a:br>
            <a:r>
              <a:rPr lang="en-US" dirty="0">
                <a:latin typeface="Microsoft YaHei" panose="020B0503020204020204" pitchFamily="34" charset="-122"/>
                <a:ea typeface="Microsoft YaHei" panose="020B0503020204020204" pitchFamily="34" charset="-122"/>
              </a:rPr>
              <a:t>The laryngeal mask causes less cardiovascular stimulation and less blood pressure elevation.</a:t>
            </a:r>
            <a:endParaRPr lang="zh-CN" altLang="en-US" b="1" dirty="0">
              <a:solidFill>
                <a:schemeClr val="tx1"/>
              </a:solidFill>
              <a:highlight>
                <a:srgbClr val="FFFF00"/>
              </a:highlight>
              <a:latin typeface="微软雅黑" panose="020B0503020204020204" charset="-122"/>
              <a:ea typeface="微软雅黑" panose="020B0503020204020204" charset="-122"/>
              <a:cs typeface="微软雅黑" panose="020B0503020204020204" charset="-122"/>
            </a:endParaRPr>
          </a:p>
        </p:txBody>
      </p:sp>
      <p:sp>
        <p:nvSpPr>
          <p:cNvPr id="4" name="object 3">
            <a:extLst>
              <a:ext uri="{FF2B5EF4-FFF2-40B4-BE49-F238E27FC236}">
                <a16:creationId xmlns:a16="http://schemas.microsoft.com/office/drawing/2014/main" id="{08FC64C0-754A-87A6-68E1-9687227BD730}"/>
              </a:ext>
            </a:extLst>
          </p:cNvPr>
          <p:cNvSpPr txBox="1">
            <a:spLocks/>
          </p:cNvSpPr>
          <p:nvPr/>
        </p:nvSpPr>
        <p:spPr>
          <a:xfrm>
            <a:off x="914400" y="267559"/>
            <a:ext cx="7525385" cy="477054"/>
          </a:xfrm>
          <a:prstGeom prst="rect">
            <a:avLst/>
          </a:prstGeom>
        </p:spPr>
        <p:txBody>
          <a:bodyPr vert="horz" wrap="square" lIns="0" tIns="15240" rIns="0" bIns="0" rtlCol="0">
            <a:spAutoFit/>
          </a:bodyPr>
          <a:lstStyle>
            <a:lvl1pPr>
              <a:defRPr sz="3450" b="1" i="0">
                <a:solidFill>
                  <a:schemeClr val="tx1"/>
                </a:solidFill>
                <a:latin typeface="微软雅黑" panose="020B0503020204020204" charset="-122"/>
                <a:ea typeface="+mj-ea"/>
                <a:cs typeface="微软雅黑" panose="020B0503020204020204" charset="-122"/>
              </a:defRPr>
            </a:lvl1pPr>
          </a:lstStyle>
          <a:p>
            <a:pPr marL="12700">
              <a:spcBef>
                <a:spcPts val="120"/>
              </a:spcBef>
            </a:pPr>
            <a:r>
              <a:rPr lang="en-MY" sz="3000" dirty="0"/>
              <a:t>Enhance Postoperative Recovery</a:t>
            </a:r>
            <a:endParaRPr lang="zh-CN" altLang="en-US" sz="3000" spc="-10" dirty="0">
              <a:ea typeface="微软雅黑" panose="020B0503020204020204" charset="-122"/>
            </a:endParaRPr>
          </a:p>
        </p:txBody>
      </p:sp>
      <p:pic>
        <p:nvPicPr>
          <p:cNvPr id="13" name="Picture 12">
            <a:extLst>
              <a:ext uri="{FF2B5EF4-FFF2-40B4-BE49-F238E27FC236}">
                <a16:creationId xmlns:a16="http://schemas.microsoft.com/office/drawing/2014/main" id="{C881E0B7-3FB3-26DF-57CE-2F06A045EDA1}"/>
              </a:ext>
            </a:extLst>
          </p:cNvPr>
          <p:cNvPicPr>
            <a:picLocks noChangeAspect="1"/>
          </p:cNvPicPr>
          <p:nvPr/>
        </p:nvPicPr>
        <p:blipFill>
          <a:blip r:embed="rId2"/>
          <a:stretch>
            <a:fillRect/>
          </a:stretch>
        </p:blipFill>
        <p:spPr>
          <a:xfrm>
            <a:off x="6811180" y="744613"/>
            <a:ext cx="5089233" cy="5701327"/>
          </a:xfrm>
          <a:prstGeom prst="rect">
            <a:avLst/>
          </a:prstGeom>
        </p:spPr>
      </p:pic>
      <p:sp>
        <p:nvSpPr>
          <p:cNvPr id="14" name="object 11">
            <a:extLst>
              <a:ext uri="{FF2B5EF4-FFF2-40B4-BE49-F238E27FC236}">
                <a16:creationId xmlns:a16="http://schemas.microsoft.com/office/drawing/2014/main" id="{2C4B63D2-AA31-61F0-1B6D-D09085932023}"/>
              </a:ext>
            </a:extLst>
          </p:cNvPr>
          <p:cNvSpPr txBox="1"/>
          <p:nvPr/>
        </p:nvSpPr>
        <p:spPr>
          <a:xfrm>
            <a:off x="9105215" y="6536678"/>
            <a:ext cx="2940197" cy="228909"/>
          </a:xfrm>
          <a:prstGeom prst="rect">
            <a:avLst/>
          </a:prstGeom>
        </p:spPr>
        <p:txBody>
          <a:bodyPr vert="horz" wrap="square" lIns="0" tIns="13335" rIns="0" bIns="0" rtlCol="0">
            <a:spAutoFit/>
          </a:bodyPr>
          <a:lstStyle/>
          <a:p>
            <a:pPr marL="12700">
              <a:lnSpc>
                <a:spcPct val="100000"/>
              </a:lnSpc>
              <a:spcBef>
                <a:spcPts val="105"/>
              </a:spcBef>
            </a:pPr>
            <a:r>
              <a:rPr sz="1400" b="1" spc="-10" dirty="0">
                <a:solidFill>
                  <a:schemeClr val="tx1"/>
                </a:solidFill>
                <a:latin typeface="微软雅黑" panose="020B0503020204020204" charset="-122"/>
                <a:cs typeface="微软雅黑" panose="020B0503020204020204" charset="-122"/>
              </a:rPr>
              <a:t>Confidential</a:t>
            </a:r>
            <a:r>
              <a:rPr lang="en-MY" sz="1400" b="1" spc="-10" dirty="0">
                <a:solidFill>
                  <a:schemeClr val="tx1"/>
                </a:solidFill>
                <a:latin typeface="微软雅黑" panose="020B0503020204020204" charset="-122"/>
                <a:cs typeface="微软雅黑" panose="020B0503020204020204" charset="-122"/>
              </a:rPr>
              <a:t> – Do Not Distribute</a:t>
            </a:r>
            <a:endParaRPr sz="1400" b="1" dirty="0">
              <a:solidFill>
                <a:schemeClr val="tx1"/>
              </a:solidFill>
              <a:latin typeface="微软雅黑" panose="020B0503020204020204" charset="-122"/>
              <a:cs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52400" y="1260553"/>
            <a:ext cx="5598795" cy="4336893"/>
          </a:xfrm>
          <a:prstGeom prst="rect">
            <a:avLst/>
          </a:prstGeom>
          <a:noFill/>
        </p:spPr>
        <p:txBody>
          <a:bodyPr wrap="square" rtlCol="0">
            <a:spAutoFit/>
          </a:bodyPr>
          <a:lstStyle/>
          <a:p>
            <a:r>
              <a:rPr lang="en-US" b="1" dirty="0"/>
              <a:t>Systolic blood pressure:</a:t>
            </a:r>
          </a:p>
          <a:p>
            <a:r>
              <a:rPr lang="en-US" dirty="0"/>
              <a:t>Laryngeal mask causes less cardiovascular and airway stimulation, resulting in more stable vital signs after surgery</a:t>
            </a:r>
          </a:p>
          <a:p>
            <a:endParaRPr lang="en-US" dirty="0"/>
          </a:p>
          <a:p>
            <a:r>
              <a:rPr lang="en-US" b="1" dirty="0"/>
              <a:t>Nausea and Vomiting:</a:t>
            </a:r>
            <a:br>
              <a:rPr lang="en-US" dirty="0"/>
            </a:br>
            <a:r>
              <a:rPr lang="en-US" dirty="0"/>
              <a:t>Laryngeal mask reduces the need for intraoperative opioid use thus lowers the incidence of postoperative nausea and vomiting.</a:t>
            </a:r>
          </a:p>
          <a:p>
            <a:endParaRPr lang="en-US" dirty="0"/>
          </a:p>
          <a:p>
            <a:r>
              <a:rPr lang="en-US" b="1" dirty="0"/>
              <a:t>Pain:</a:t>
            </a:r>
            <a:br>
              <a:rPr lang="en-US" dirty="0"/>
            </a:br>
            <a:r>
              <a:rPr lang="en-US" dirty="0"/>
              <a:t>By avoiding tracheal intubation–related airway trauma, the laryngeal mask reduces postoperative coughing and sore throat.</a:t>
            </a:r>
          </a:p>
          <a:p>
            <a:pPr eaLnBrk="1" fontAlgn="auto" latinLnBrk="0" hangingPunct="1">
              <a:lnSpc>
                <a:spcPct val="150000"/>
              </a:lnSpc>
            </a:pPr>
            <a:endParaRPr lang="zh-CN" altLang="en-US" b="1" dirty="0">
              <a:solidFill>
                <a:schemeClr val="tx1"/>
              </a:solidFill>
              <a:highlight>
                <a:srgbClr val="FFFF00"/>
              </a:highlight>
              <a:latin typeface="微软雅黑" panose="020B0503020204020204" charset="-122"/>
              <a:ea typeface="微软雅黑" panose="020B0503020204020204" charset="-122"/>
              <a:cs typeface="微软雅黑" panose="020B0503020204020204" charset="-122"/>
            </a:endParaRPr>
          </a:p>
        </p:txBody>
      </p:sp>
      <p:pic>
        <p:nvPicPr>
          <p:cNvPr id="11" name="Picture 10">
            <a:extLst>
              <a:ext uri="{FF2B5EF4-FFF2-40B4-BE49-F238E27FC236}">
                <a16:creationId xmlns:a16="http://schemas.microsoft.com/office/drawing/2014/main" id="{75EB0829-CA7B-1DEB-5A7F-1EEEF128C090}"/>
              </a:ext>
            </a:extLst>
          </p:cNvPr>
          <p:cNvPicPr>
            <a:picLocks noChangeAspect="1"/>
          </p:cNvPicPr>
          <p:nvPr/>
        </p:nvPicPr>
        <p:blipFill>
          <a:blip r:embed="rId2"/>
          <a:stretch>
            <a:fillRect/>
          </a:stretch>
        </p:blipFill>
        <p:spPr>
          <a:xfrm>
            <a:off x="5638800" y="1001842"/>
            <a:ext cx="6553200" cy="5258591"/>
          </a:xfrm>
          <a:prstGeom prst="rect">
            <a:avLst/>
          </a:prstGeom>
        </p:spPr>
      </p:pic>
      <p:sp>
        <p:nvSpPr>
          <p:cNvPr id="12" name="object 11">
            <a:extLst>
              <a:ext uri="{FF2B5EF4-FFF2-40B4-BE49-F238E27FC236}">
                <a16:creationId xmlns:a16="http://schemas.microsoft.com/office/drawing/2014/main" id="{F2552BB2-B7AA-1CA1-834C-7C290E079516}"/>
              </a:ext>
            </a:extLst>
          </p:cNvPr>
          <p:cNvSpPr txBox="1"/>
          <p:nvPr/>
        </p:nvSpPr>
        <p:spPr>
          <a:xfrm>
            <a:off x="9105215" y="6536678"/>
            <a:ext cx="2940197" cy="228909"/>
          </a:xfrm>
          <a:prstGeom prst="rect">
            <a:avLst/>
          </a:prstGeom>
        </p:spPr>
        <p:txBody>
          <a:bodyPr vert="horz" wrap="square" lIns="0" tIns="13335" rIns="0" bIns="0" rtlCol="0">
            <a:spAutoFit/>
          </a:bodyPr>
          <a:lstStyle/>
          <a:p>
            <a:pPr marL="12700">
              <a:lnSpc>
                <a:spcPct val="100000"/>
              </a:lnSpc>
              <a:spcBef>
                <a:spcPts val="105"/>
              </a:spcBef>
            </a:pPr>
            <a:r>
              <a:rPr sz="1400" b="1" spc="-10" dirty="0">
                <a:solidFill>
                  <a:schemeClr val="tx1"/>
                </a:solidFill>
                <a:latin typeface="微软雅黑" panose="020B0503020204020204" charset="-122"/>
                <a:cs typeface="微软雅黑" panose="020B0503020204020204" charset="-122"/>
              </a:rPr>
              <a:t>Confidential</a:t>
            </a:r>
            <a:r>
              <a:rPr lang="en-MY" sz="1400" b="1" spc="-10" dirty="0">
                <a:solidFill>
                  <a:schemeClr val="tx1"/>
                </a:solidFill>
                <a:latin typeface="微软雅黑" panose="020B0503020204020204" charset="-122"/>
                <a:cs typeface="微软雅黑" panose="020B0503020204020204" charset="-122"/>
              </a:rPr>
              <a:t> – Do Not Distribute</a:t>
            </a:r>
            <a:endParaRPr sz="1400" b="1" dirty="0">
              <a:solidFill>
                <a:schemeClr val="tx1"/>
              </a:solidFill>
              <a:latin typeface="微软雅黑" panose="020B0503020204020204" charset="-122"/>
              <a:cs typeface="微软雅黑" panose="020B0503020204020204" charset="-122"/>
            </a:endParaRPr>
          </a:p>
        </p:txBody>
      </p:sp>
      <p:sp>
        <p:nvSpPr>
          <p:cNvPr id="13" name="object 3">
            <a:extLst>
              <a:ext uri="{FF2B5EF4-FFF2-40B4-BE49-F238E27FC236}">
                <a16:creationId xmlns:a16="http://schemas.microsoft.com/office/drawing/2014/main" id="{4A1F8B45-6328-1F25-526E-B5614C396D57}"/>
              </a:ext>
            </a:extLst>
          </p:cNvPr>
          <p:cNvSpPr txBox="1">
            <a:spLocks/>
          </p:cNvSpPr>
          <p:nvPr/>
        </p:nvSpPr>
        <p:spPr>
          <a:xfrm>
            <a:off x="914400" y="267559"/>
            <a:ext cx="7525385" cy="477054"/>
          </a:xfrm>
          <a:prstGeom prst="rect">
            <a:avLst/>
          </a:prstGeom>
        </p:spPr>
        <p:txBody>
          <a:bodyPr vert="horz" wrap="square" lIns="0" tIns="15240" rIns="0" bIns="0" rtlCol="0">
            <a:spAutoFit/>
          </a:bodyPr>
          <a:lstStyle>
            <a:lvl1pPr>
              <a:defRPr sz="3450" b="1" i="0">
                <a:solidFill>
                  <a:schemeClr val="tx1"/>
                </a:solidFill>
                <a:latin typeface="微软雅黑" panose="020B0503020204020204" charset="-122"/>
                <a:ea typeface="+mj-ea"/>
                <a:cs typeface="微软雅黑" panose="020B0503020204020204" charset="-122"/>
              </a:defRPr>
            </a:lvl1pPr>
          </a:lstStyle>
          <a:p>
            <a:pPr marL="12700">
              <a:spcBef>
                <a:spcPts val="120"/>
              </a:spcBef>
            </a:pPr>
            <a:r>
              <a:rPr lang="en-MY" sz="3000" dirty="0"/>
              <a:t>Enhance Postoperative Recovery</a:t>
            </a:r>
            <a:endParaRPr lang="zh-CN" altLang="en-US" sz="3000" spc="-10" dirty="0">
              <a:ea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754380" y="1058545"/>
            <a:ext cx="9952990" cy="4436745"/>
            <a:chOff x="754380" y="935672"/>
            <a:chExt cx="9952990" cy="4986655"/>
          </a:xfrm>
        </p:grpSpPr>
        <p:sp>
          <p:nvSpPr>
            <p:cNvPr id="4" name="object 4"/>
            <p:cNvSpPr/>
            <p:nvPr/>
          </p:nvSpPr>
          <p:spPr>
            <a:xfrm>
              <a:off x="754380" y="4300727"/>
              <a:ext cx="2156460" cy="125095"/>
            </a:xfrm>
            <a:custGeom>
              <a:avLst/>
              <a:gdLst/>
              <a:ahLst/>
              <a:cxnLst/>
              <a:rect l="l" t="t" r="r" b="b"/>
              <a:pathLst>
                <a:path w="2156460" h="125095">
                  <a:moveTo>
                    <a:pt x="2156460" y="124967"/>
                  </a:moveTo>
                  <a:lnTo>
                    <a:pt x="0" y="124967"/>
                  </a:lnTo>
                  <a:lnTo>
                    <a:pt x="0" y="0"/>
                  </a:lnTo>
                  <a:lnTo>
                    <a:pt x="2156460" y="0"/>
                  </a:lnTo>
                  <a:lnTo>
                    <a:pt x="2156460" y="124967"/>
                  </a:lnTo>
                  <a:close/>
                </a:path>
              </a:pathLst>
            </a:custGeom>
            <a:solidFill>
              <a:srgbClr val="063D86"/>
            </a:solidFill>
          </p:spPr>
          <p:txBody>
            <a:bodyPr wrap="square" lIns="0" tIns="0" rIns="0" bIns="0" rtlCol="0"/>
            <a:lstStyle/>
            <a:p>
              <a:endParaRPr/>
            </a:p>
          </p:txBody>
        </p:sp>
        <p:sp>
          <p:nvSpPr>
            <p:cNvPr id="5" name="object 5"/>
            <p:cNvSpPr/>
            <p:nvPr/>
          </p:nvSpPr>
          <p:spPr>
            <a:xfrm>
              <a:off x="1795144" y="935672"/>
              <a:ext cx="8912225" cy="4986655"/>
            </a:xfrm>
            <a:custGeom>
              <a:avLst/>
              <a:gdLst/>
              <a:ahLst/>
              <a:cxnLst/>
              <a:rect l="l" t="t" r="r" b="b"/>
              <a:pathLst>
                <a:path w="8912225" h="4986655">
                  <a:moveTo>
                    <a:pt x="22225" y="1039596"/>
                  </a:moveTo>
                  <a:lnTo>
                    <a:pt x="3174" y="1039596"/>
                  </a:lnTo>
                  <a:lnTo>
                    <a:pt x="29" y="19049"/>
                  </a:lnTo>
                  <a:lnTo>
                    <a:pt x="5" y="9499"/>
                  </a:lnTo>
                  <a:lnTo>
                    <a:pt x="237" y="7404"/>
                  </a:lnTo>
                  <a:lnTo>
                    <a:pt x="9525" y="0"/>
                  </a:lnTo>
                  <a:lnTo>
                    <a:pt x="8902700" y="0"/>
                  </a:lnTo>
                  <a:lnTo>
                    <a:pt x="8912222" y="9499"/>
                  </a:lnTo>
                  <a:lnTo>
                    <a:pt x="19050" y="9499"/>
                  </a:lnTo>
                  <a:lnTo>
                    <a:pt x="9525" y="19049"/>
                  </a:lnTo>
                  <a:lnTo>
                    <a:pt x="19079" y="19049"/>
                  </a:lnTo>
                  <a:lnTo>
                    <a:pt x="22225" y="1039596"/>
                  </a:lnTo>
                  <a:close/>
                </a:path>
                <a:path w="8912225" h="4986655">
                  <a:moveTo>
                    <a:pt x="19079" y="19049"/>
                  </a:moveTo>
                  <a:lnTo>
                    <a:pt x="9525" y="19049"/>
                  </a:lnTo>
                  <a:lnTo>
                    <a:pt x="19050" y="9499"/>
                  </a:lnTo>
                  <a:lnTo>
                    <a:pt x="19079" y="19049"/>
                  </a:lnTo>
                  <a:close/>
                </a:path>
                <a:path w="8912225" h="4986655">
                  <a:moveTo>
                    <a:pt x="8893175" y="19049"/>
                  </a:moveTo>
                  <a:lnTo>
                    <a:pt x="19079" y="19049"/>
                  </a:lnTo>
                  <a:lnTo>
                    <a:pt x="19050" y="9499"/>
                  </a:lnTo>
                  <a:lnTo>
                    <a:pt x="8893175" y="9499"/>
                  </a:lnTo>
                  <a:lnTo>
                    <a:pt x="8893175" y="19049"/>
                  </a:lnTo>
                  <a:close/>
                </a:path>
                <a:path w="8912225" h="4986655">
                  <a:moveTo>
                    <a:pt x="8893200" y="4977104"/>
                  </a:moveTo>
                  <a:lnTo>
                    <a:pt x="8893175" y="9499"/>
                  </a:lnTo>
                  <a:lnTo>
                    <a:pt x="8902700" y="19049"/>
                  </a:lnTo>
                  <a:lnTo>
                    <a:pt x="8912225" y="19049"/>
                  </a:lnTo>
                  <a:lnTo>
                    <a:pt x="8912225" y="4967605"/>
                  </a:lnTo>
                  <a:lnTo>
                    <a:pt x="8902700" y="4967605"/>
                  </a:lnTo>
                  <a:lnTo>
                    <a:pt x="8893200" y="4977104"/>
                  </a:lnTo>
                  <a:close/>
                </a:path>
                <a:path w="8912225" h="4986655">
                  <a:moveTo>
                    <a:pt x="8912225" y="19049"/>
                  </a:moveTo>
                  <a:lnTo>
                    <a:pt x="8902700" y="19049"/>
                  </a:lnTo>
                  <a:lnTo>
                    <a:pt x="8893149" y="9499"/>
                  </a:lnTo>
                  <a:lnTo>
                    <a:pt x="8912225" y="9499"/>
                  </a:lnTo>
                  <a:lnTo>
                    <a:pt x="8912225" y="19049"/>
                  </a:lnTo>
                  <a:close/>
                </a:path>
                <a:path w="8912225" h="4986655">
                  <a:moveTo>
                    <a:pt x="8902700" y="4986655"/>
                  </a:moveTo>
                  <a:lnTo>
                    <a:pt x="9525" y="4986655"/>
                  </a:lnTo>
                  <a:lnTo>
                    <a:pt x="7404" y="4986413"/>
                  </a:lnTo>
                  <a:lnTo>
                    <a:pt x="0" y="4977104"/>
                  </a:lnTo>
                  <a:lnTo>
                    <a:pt x="3175" y="3954614"/>
                  </a:lnTo>
                  <a:lnTo>
                    <a:pt x="22225" y="3954614"/>
                  </a:lnTo>
                  <a:lnTo>
                    <a:pt x="19079" y="4967605"/>
                  </a:lnTo>
                  <a:lnTo>
                    <a:pt x="9525" y="4967605"/>
                  </a:lnTo>
                  <a:lnTo>
                    <a:pt x="18999" y="4977104"/>
                  </a:lnTo>
                  <a:lnTo>
                    <a:pt x="8912227" y="4977104"/>
                  </a:lnTo>
                  <a:lnTo>
                    <a:pt x="8911986" y="4979225"/>
                  </a:lnTo>
                  <a:lnTo>
                    <a:pt x="8904820" y="4986413"/>
                  </a:lnTo>
                  <a:lnTo>
                    <a:pt x="8902700" y="4986655"/>
                  </a:lnTo>
                  <a:close/>
                </a:path>
                <a:path w="8912225" h="4986655">
                  <a:moveTo>
                    <a:pt x="19050" y="4977104"/>
                  </a:moveTo>
                  <a:lnTo>
                    <a:pt x="9525" y="4967605"/>
                  </a:lnTo>
                  <a:lnTo>
                    <a:pt x="19079" y="4967605"/>
                  </a:lnTo>
                  <a:lnTo>
                    <a:pt x="19050" y="4977104"/>
                  </a:lnTo>
                  <a:close/>
                </a:path>
                <a:path w="8912225" h="4986655">
                  <a:moveTo>
                    <a:pt x="8893175" y="4977104"/>
                  </a:moveTo>
                  <a:lnTo>
                    <a:pt x="19050" y="4977104"/>
                  </a:lnTo>
                  <a:lnTo>
                    <a:pt x="19079" y="4967605"/>
                  </a:lnTo>
                  <a:lnTo>
                    <a:pt x="8893175" y="4967605"/>
                  </a:lnTo>
                  <a:lnTo>
                    <a:pt x="8893175" y="4977104"/>
                  </a:lnTo>
                  <a:close/>
                </a:path>
                <a:path w="8912225" h="4986655">
                  <a:moveTo>
                    <a:pt x="8912225" y="4977104"/>
                  </a:moveTo>
                  <a:lnTo>
                    <a:pt x="8893200" y="4977104"/>
                  </a:lnTo>
                  <a:lnTo>
                    <a:pt x="8902700" y="4967605"/>
                  </a:lnTo>
                  <a:lnTo>
                    <a:pt x="8912225" y="4967605"/>
                  </a:lnTo>
                  <a:lnTo>
                    <a:pt x="8912225" y="4977104"/>
                  </a:lnTo>
                  <a:close/>
                </a:path>
              </a:pathLst>
            </a:custGeom>
            <a:solidFill>
              <a:srgbClr val="063D86">
                <a:alpha val="74899"/>
              </a:srgbClr>
            </a:solidFill>
          </p:spPr>
          <p:txBody>
            <a:bodyPr wrap="square" lIns="0" tIns="0" rIns="0" bIns="0" rtlCol="0"/>
            <a:lstStyle/>
            <a:p>
              <a:endParaRPr/>
            </a:p>
          </p:txBody>
        </p:sp>
      </p:grpSp>
      <p:sp>
        <p:nvSpPr>
          <p:cNvPr id="6" name="object 6"/>
          <p:cNvSpPr txBox="1"/>
          <p:nvPr/>
        </p:nvSpPr>
        <p:spPr>
          <a:xfrm>
            <a:off x="3275923" y="1458151"/>
            <a:ext cx="7066363" cy="3651256"/>
          </a:xfrm>
          <a:prstGeom prst="rect">
            <a:avLst/>
          </a:prstGeom>
        </p:spPr>
        <p:txBody>
          <a:bodyPr vert="horz" wrap="square" lIns="0" tIns="12700" rIns="0" bIns="0" rtlCol="0">
            <a:spAutoFit/>
          </a:bodyPr>
          <a:lstStyle/>
          <a:p>
            <a:pPr marL="12700" marR="5080" algn="just">
              <a:lnSpc>
                <a:spcPct val="150000"/>
              </a:lnSpc>
              <a:spcBef>
                <a:spcPts val="100"/>
              </a:spcBef>
            </a:pPr>
            <a:r>
              <a:rPr lang="en-US" sz="2000" b="1" dirty="0"/>
              <a:t>Jia et al.</a:t>
            </a:r>
            <a:r>
              <a:rPr lang="en-US" sz="2000" dirty="0"/>
              <a:t> found that in gynecologic laparoscopic surgery, the use of </a:t>
            </a:r>
            <a:r>
              <a:rPr lang="en-US" sz="2000" b="1" dirty="0"/>
              <a:t>LMA</a:t>
            </a:r>
            <a:r>
              <a:rPr lang="en-US" sz="2000" dirty="0"/>
              <a:t> reduced the incidence of </a:t>
            </a:r>
            <a:r>
              <a:rPr lang="en-US" sz="2000" b="1" dirty="0"/>
              <a:t>coughing by 10%</a:t>
            </a:r>
            <a:r>
              <a:rPr lang="en-US" sz="2000" dirty="0"/>
              <a:t> and </a:t>
            </a:r>
            <a:r>
              <a:rPr lang="en-US" sz="2000" b="1" dirty="0"/>
              <a:t>sore throat by 5%</a:t>
            </a:r>
            <a:r>
              <a:rPr lang="en-US" sz="2000" dirty="0"/>
              <a:t> compared with </a:t>
            </a:r>
            <a:r>
              <a:rPr lang="en-US" sz="2000" b="1" dirty="0"/>
              <a:t>ETT</a:t>
            </a:r>
            <a:r>
              <a:rPr lang="en-US" sz="2000" dirty="0"/>
              <a:t>. LMA use also </a:t>
            </a:r>
            <a:r>
              <a:rPr lang="en-US" sz="2000" b="1" dirty="0"/>
              <a:t>lowered nausea and vomiting by 38%</a:t>
            </a:r>
            <a:r>
              <a:rPr lang="en-US" sz="2000" dirty="0"/>
              <a:t>.  In thoracic surgeries, LMA shortened hospital stay by about </a:t>
            </a:r>
            <a:r>
              <a:rPr lang="en-US" sz="2000" b="1" dirty="0"/>
              <a:t>three days</a:t>
            </a:r>
            <a:r>
              <a:rPr lang="en-US" sz="2000" dirty="0"/>
              <a:t> compared with endotracheal intubation. These studies demonstrate that </a:t>
            </a:r>
            <a:r>
              <a:rPr lang="en-US" sz="2000" b="1" dirty="0"/>
              <a:t>LMA reduces postoperative complications and hospital stay.</a:t>
            </a:r>
            <a:endParaRPr lang="zh-CN" altLang="en-US" sz="2000" dirty="0">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11243" y="5445204"/>
            <a:ext cx="12180757" cy="1107996"/>
          </a:xfrm>
          <a:prstGeom prst="rect">
            <a:avLst/>
          </a:prstGeom>
          <a:noFill/>
        </p:spPr>
        <p:txBody>
          <a:bodyPr wrap="square" rtlCol="0">
            <a:spAutoFit/>
          </a:bodyPr>
          <a:lstStyle/>
          <a:p>
            <a:r>
              <a:rPr lang="en-US" altLang="zh-CN" sz="1100" dirty="0">
                <a:latin typeface="Times New Roman" panose="02020603050405020304" charset="0"/>
                <a:cs typeface="Times New Roman" panose="02020603050405020304" charset="0"/>
              </a:rPr>
              <a:t>1. Jia Y, Zhang Y, Wang Z, Pan W, Fu H, Du W: Influence of endotracheal tube and laryngeal mask airway for general anesthesia on perioperative adverse events in patients undergoing laparoscopic hysterectomy: A propensity score-matched analysis. Journal of research in medical sciences : the official journal of Isfahan University of Medical Sciences 2023, 28:88.</a:t>
            </a:r>
          </a:p>
          <a:p>
            <a:r>
              <a:rPr lang="en-US" altLang="zh-CN" sz="1100" dirty="0">
                <a:latin typeface="Times New Roman" panose="02020603050405020304" charset="0"/>
                <a:cs typeface="Times New Roman" panose="02020603050405020304" charset="0"/>
              </a:rPr>
              <a:t>2. </a:t>
            </a:r>
            <a:r>
              <a:rPr lang="en-US" altLang="zh-CN" sz="1100" dirty="0" err="1">
                <a:latin typeface="Times New Roman" panose="02020603050405020304" charset="0"/>
                <a:cs typeface="Times New Roman" panose="02020603050405020304" charset="0"/>
              </a:rPr>
              <a:t>Klockgether</a:t>
            </a:r>
            <a:r>
              <a:rPr lang="en-US" altLang="zh-CN" sz="1100" dirty="0">
                <a:latin typeface="Times New Roman" panose="02020603050405020304" charset="0"/>
                <a:cs typeface="Times New Roman" panose="02020603050405020304" charset="0"/>
              </a:rPr>
              <a:t>-Radke A, Gerhardt D, </a:t>
            </a:r>
            <a:r>
              <a:rPr lang="en-US" altLang="zh-CN" sz="1100" dirty="0" err="1">
                <a:latin typeface="Times New Roman" panose="02020603050405020304" charset="0"/>
                <a:cs typeface="Times New Roman" panose="02020603050405020304" charset="0"/>
              </a:rPr>
              <a:t>M</a:t>
            </a:r>
            <a:r>
              <a:rPr lang="en-US" altLang="en-US" sz="1100" dirty="0" err="1">
                <a:latin typeface="Times New Roman" panose="02020603050405020304" charset="0"/>
                <a:cs typeface="Times New Roman" panose="02020603050405020304" charset="0"/>
              </a:rPr>
              <a:t>ü</a:t>
            </a:r>
            <a:r>
              <a:rPr lang="en-US" altLang="zh-CN" sz="1100" dirty="0" err="1">
                <a:latin typeface="Times New Roman" panose="02020603050405020304" charset="0"/>
                <a:cs typeface="Times New Roman" panose="02020603050405020304" charset="0"/>
              </a:rPr>
              <a:t>hlendyck</a:t>
            </a:r>
            <a:r>
              <a:rPr lang="en-US" altLang="zh-CN" sz="1100" dirty="0">
                <a:latin typeface="Times New Roman" panose="02020603050405020304" charset="0"/>
                <a:cs typeface="Times New Roman" panose="02020603050405020304" charset="0"/>
              </a:rPr>
              <a:t> H, Braun U: [The effect of the laryngeal mask airway on the postoperative incidence of vomiting and sore throat in children]. Der </a:t>
            </a:r>
            <a:r>
              <a:rPr lang="en-US" altLang="zh-CN" sz="1100" dirty="0" err="1">
                <a:latin typeface="Times New Roman" panose="02020603050405020304" charset="0"/>
                <a:cs typeface="Times New Roman" panose="02020603050405020304" charset="0"/>
              </a:rPr>
              <a:t>Anaesthesist</a:t>
            </a:r>
            <a:r>
              <a:rPr lang="en-US" altLang="zh-CN" sz="1100" dirty="0">
                <a:latin typeface="Times New Roman" panose="02020603050405020304" charset="0"/>
                <a:cs typeface="Times New Roman" panose="02020603050405020304" charset="0"/>
              </a:rPr>
              <a:t> 1996, 45(11):1085-1088.</a:t>
            </a:r>
          </a:p>
          <a:p>
            <a:r>
              <a:rPr lang="en-US" altLang="zh-CN" sz="1100" dirty="0">
                <a:latin typeface="Times New Roman" panose="02020603050405020304" charset="0"/>
                <a:cs typeface="Times New Roman" panose="02020603050405020304" charset="0"/>
              </a:rPr>
              <a:t>3.Huang J, Huang W, Zhang J, Tan Z, Wang D: Application of laryngeal mask airway anesthesia with preserved spontaneous breathing in children undergoing video-assisted thoracic surgery. Frontiers in pediatrics 2023, 11:933158.</a:t>
            </a:r>
          </a:p>
        </p:txBody>
      </p:sp>
      <p:sp>
        <p:nvSpPr>
          <p:cNvPr id="10" name="TextBox 9">
            <a:extLst>
              <a:ext uri="{FF2B5EF4-FFF2-40B4-BE49-F238E27FC236}">
                <a16:creationId xmlns:a16="http://schemas.microsoft.com/office/drawing/2014/main" id="{FB938716-D86A-12A1-387A-8BEDDBF7257F}"/>
              </a:ext>
            </a:extLst>
          </p:cNvPr>
          <p:cNvSpPr txBox="1"/>
          <p:nvPr/>
        </p:nvSpPr>
        <p:spPr>
          <a:xfrm>
            <a:off x="694420" y="2591282"/>
            <a:ext cx="2156460" cy="1384995"/>
          </a:xfrm>
          <a:prstGeom prst="rect">
            <a:avLst/>
          </a:prstGeom>
          <a:noFill/>
        </p:spPr>
        <p:txBody>
          <a:bodyPr wrap="square" rtlCol="0">
            <a:spAutoFit/>
          </a:bodyPr>
          <a:lstStyle/>
          <a:p>
            <a:r>
              <a:rPr lang="en-MY" sz="2800" b="1" i="1" dirty="0"/>
              <a:t>Published Research Evidence</a:t>
            </a:r>
          </a:p>
        </p:txBody>
      </p:sp>
      <p:sp>
        <p:nvSpPr>
          <p:cNvPr id="11" name="object 11">
            <a:extLst>
              <a:ext uri="{FF2B5EF4-FFF2-40B4-BE49-F238E27FC236}">
                <a16:creationId xmlns:a16="http://schemas.microsoft.com/office/drawing/2014/main" id="{E43817CF-694B-30EA-926B-0BC678DFB51E}"/>
              </a:ext>
            </a:extLst>
          </p:cNvPr>
          <p:cNvSpPr txBox="1"/>
          <p:nvPr/>
        </p:nvSpPr>
        <p:spPr>
          <a:xfrm>
            <a:off x="9105215" y="6536678"/>
            <a:ext cx="2940197" cy="228909"/>
          </a:xfrm>
          <a:prstGeom prst="rect">
            <a:avLst/>
          </a:prstGeom>
        </p:spPr>
        <p:txBody>
          <a:bodyPr vert="horz" wrap="square" lIns="0" tIns="13335" rIns="0" bIns="0" rtlCol="0">
            <a:spAutoFit/>
          </a:bodyPr>
          <a:lstStyle/>
          <a:p>
            <a:pPr marL="12700">
              <a:lnSpc>
                <a:spcPct val="100000"/>
              </a:lnSpc>
              <a:spcBef>
                <a:spcPts val="105"/>
              </a:spcBef>
            </a:pPr>
            <a:r>
              <a:rPr sz="1400" b="1" spc="-10" dirty="0">
                <a:solidFill>
                  <a:schemeClr val="tx1"/>
                </a:solidFill>
                <a:latin typeface="微软雅黑" panose="020B0503020204020204" charset="-122"/>
                <a:cs typeface="微软雅黑" panose="020B0503020204020204" charset="-122"/>
              </a:rPr>
              <a:t>Confidential</a:t>
            </a:r>
            <a:r>
              <a:rPr lang="en-MY" sz="1400" b="1" spc="-10" dirty="0">
                <a:solidFill>
                  <a:schemeClr val="tx1"/>
                </a:solidFill>
                <a:latin typeface="微软雅黑" panose="020B0503020204020204" charset="-122"/>
                <a:cs typeface="微软雅黑" panose="020B0503020204020204" charset="-122"/>
              </a:rPr>
              <a:t> – Do Not Distribute</a:t>
            </a:r>
            <a:endParaRPr sz="1400" b="1" dirty="0">
              <a:solidFill>
                <a:schemeClr val="tx1"/>
              </a:solidFill>
              <a:latin typeface="微软雅黑" panose="020B0503020204020204" charset="-122"/>
              <a:cs typeface="微软雅黑" panose="020B0503020204020204" charset="-122"/>
            </a:endParaRPr>
          </a:p>
        </p:txBody>
      </p:sp>
      <p:sp>
        <p:nvSpPr>
          <p:cNvPr id="12" name="object 3">
            <a:extLst>
              <a:ext uri="{FF2B5EF4-FFF2-40B4-BE49-F238E27FC236}">
                <a16:creationId xmlns:a16="http://schemas.microsoft.com/office/drawing/2014/main" id="{1A02C3CE-F777-B968-231A-1A93044E9D6F}"/>
              </a:ext>
            </a:extLst>
          </p:cNvPr>
          <p:cNvSpPr txBox="1">
            <a:spLocks/>
          </p:cNvSpPr>
          <p:nvPr/>
        </p:nvSpPr>
        <p:spPr>
          <a:xfrm>
            <a:off x="914400" y="267559"/>
            <a:ext cx="7525385" cy="477054"/>
          </a:xfrm>
          <a:prstGeom prst="rect">
            <a:avLst/>
          </a:prstGeom>
        </p:spPr>
        <p:txBody>
          <a:bodyPr vert="horz" wrap="square" lIns="0" tIns="15240" rIns="0" bIns="0" rtlCol="0">
            <a:spAutoFit/>
          </a:bodyPr>
          <a:lstStyle>
            <a:lvl1pPr>
              <a:defRPr sz="3450" b="1" i="0">
                <a:solidFill>
                  <a:schemeClr val="tx1"/>
                </a:solidFill>
                <a:latin typeface="微软雅黑" panose="020B0503020204020204" charset="-122"/>
                <a:ea typeface="+mj-ea"/>
                <a:cs typeface="微软雅黑" panose="020B0503020204020204" charset="-122"/>
              </a:defRPr>
            </a:lvl1pPr>
          </a:lstStyle>
          <a:p>
            <a:pPr marL="12700">
              <a:spcBef>
                <a:spcPts val="120"/>
              </a:spcBef>
            </a:pPr>
            <a:r>
              <a:rPr lang="en-MY" sz="3000" dirty="0"/>
              <a:t>Enhance Postoperative Recovery</a:t>
            </a:r>
            <a:endParaRPr lang="zh-CN" altLang="en-US" sz="3000" spc="-10" dirty="0">
              <a:ea typeface="微软雅黑" panose="020B0503020204020204" charset="-122"/>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386.80401574803153,&quot;left&quot;:24,&quot;top&quot;:127.1059842519685,&quot;width&quot;:907.85}"/>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386.80401574803153,&quot;left&quot;:24,&quot;top&quot;:127.1059842519685,&quot;width&quot;:907.85}"/>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386.80401574803153,&quot;left&quot;:24,&quot;top&quot;:127.1059842519685,&quot;width&quot;:907.85}"/>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386.80401574803153,&quot;left&quot;:24,&quot;top&quot;:127.1059842519685,&quot;width&quot;:907.85}"/>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386.80401574803153,&quot;left&quot;:24,&quot;top&quot;:127.1059842519685,&quot;width&quot;:907.85}"/>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386.80401574803153,&quot;left&quot;:24,&quot;top&quot;:127.1059842519685,&quot;width&quot;:907.85}"/>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386.80401574803153,&quot;left&quot;:24,&quot;top&quot;:127.1059842519685,&quot;width&quot;:907.85}"/>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386.80401574803153,&quot;left&quot;:24,&quot;top&quot;:127.1059842519685,&quot;width&quot;:907.85}"/>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386.80401574803153,&quot;left&quot;:24,&quot;top&quot;:127.1059842519685,&quot;width&quot;:907.85}"/>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386.80401574803153,&quot;left&quot;:24,&quot;top&quot;:127.1059842519685,&quot;width&quot;:907.85}"/>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386.80401574803153,&quot;left&quot;:24,&quot;top&quot;:127.1059842519685,&quot;width&quot;:907.85}"/>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386.80401574803153,&quot;left&quot;:24,&quot;top&quot;:127.1059842519685,&quot;width&quot;:907.85}"/>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386.80401574803153,&quot;left&quot;:24,&quot;top&quot;:127.1059842519685,&quot;width&quot;:907.85}"/>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386.80401574803153,&quot;left&quot;:24,&quot;top&quot;:127.1059842519685,&quot;width&quot;:907.85}"/>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386.80401574803153,&quot;left&quot;:24,&quot;top&quot;:127.1059842519685,&quot;width&quot;:907.85}"/>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386.80401574803153,&quot;left&quot;:24,&quot;top&quot;:127.1059842519685,&quot;width&quot;:907.85}"/>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266.25,&quot;left&quot;:32.89007874015748,&quot;top&quot;:102.55,&quot;width&quot;:629.2099212598425}"/>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266.25,&quot;left&quot;:32.89007874015748,&quot;top&quot;:102.55,&quot;width&quot;:629.2099212598425}"/>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266.25,&quot;left&quot;:32.89007874015748,&quot;top&quot;:102.55,&quot;width&quot;:629.2099212598425}"/>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266.25,&quot;left&quot;:32.89007874015748,&quot;top&quot;:102.55,&quot;width&quot;:629.2099212598425}"/>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266.25,&quot;left&quot;:32.89007874015748,&quot;top&quot;:102.55,&quot;width&quot;:629.2099212598425}"/>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266.25,&quot;left&quot;:32.89007874015748,&quot;top&quot;:102.55,&quot;width&quot;:629.2099212598425}"/>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386.80401574803153,&quot;left&quot;:24,&quot;top&quot;:127.1059842519685,&quot;width&quot;:907.85}"/>
</p:tagLst>
</file>

<file path=ppt/tags/tag30.xml><?xml version="1.0" encoding="utf-8"?>
<p:tagLst xmlns:a="http://schemas.openxmlformats.org/drawingml/2006/main" xmlns:r="http://schemas.openxmlformats.org/officeDocument/2006/relationships" xmlns:p="http://schemas.openxmlformats.org/presentationml/2006/main">
  <p:tag name="KSO_WM_DIAGRAM_VIRTUALLY_FRAME" val="{&quot;height&quot;:266.25,&quot;left&quot;:32.89007874015748,&quot;top&quot;:102.55,&quot;width&quot;:629.2099212598425}"/>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386.80401574803153,&quot;left&quot;:24,&quot;top&quot;:127.1059842519685,&quot;width&quot;:907.85}"/>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386.80401574803153,&quot;left&quot;:24,&quot;top&quot;:127.1059842519685,&quot;width&quot;:907.85}"/>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386.80401574803153,&quot;left&quot;:24,&quot;top&quot;:127.1059842519685,&quot;width&quot;:907.85}"/>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386.80401574803153,&quot;left&quot;:24,&quot;top&quot;:127.1059842519685,&quot;width&quot;:907.85}"/>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386.80401574803153,&quot;left&quot;:24,&quot;top&quot;:127.1059842519685,&quot;width&quot;:907.85}"/>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386.80401574803153,&quot;left&quot;:24,&quot;top&quot;:127.1059842519685,&quot;width&quot;:907.8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微笑PPT - 小A">
  <a:themeElements>
    <a:clrScheme name="自定义 1">
      <a:dk1>
        <a:sysClr val="windowText" lastClr="000000"/>
      </a:dk1>
      <a:lt1>
        <a:sysClr val="window" lastClr="FFFFFF"/>
      </a:lt1>
      <a:dk2>
        <a:srgbClr val="073E87"/>
      </a:dk2>
      <a:lt2>
        <a:srgbClr val="C6E7FC"/>
      </a:lt2>
      <a:accent1>
        <a:srgbClr val="073E87"/>
      </a:accent1>
      <a:accent2>
        <a:srgbClr val="2D82F4"/>
      </a:accent2>
      <a:accent3>
        <a:srgbClr val="5BD078"/>
      </a:accent3>
      <a:accent4>
        <a:srgbClr val="A5D028"/>
      </a:accent4>
      <a:accent5>
        <a:srgbClr val="F5C040"/>
      </a:accent5>
      <a:accent6>
        <a:srgbClr val="05E0DB"/>
      </a:accent6>
      <a:hlink>
        <a:srgbClr val="0080FF"/>
      </a:hlink>
      <a:folHlink>
        <a:srgbClr val="5EAEFF"/>
      </a:folHlink>
    </a:clrScheme>
    <a:fontScheme name="微笑PPT - 小A">
      <a:majorFont>
        <a:latin typeface="Arial"/>
        <a:ea typeface="微软雅黑"/>
        <a:cs typeface="宋体"/>
      </a:majorFont>
      <a:minorFont>
        <a:latin typeface="Arial"/>
        <a:ea typeface="微软雅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defRPr>
        </a:defPPr>
      </a:lstStyle>
    </a:lnDef>
  </a:objectDefaults>
  <a:extraClrSchemeLst>
    <a:extraClrScheme>
      <a:clrScheme name="微笑PPT - 小A 1">
        <a:dk1>
          <a:srgbClr val="000000"/>
        </a:dk1>
        <a:lt1>
          <a:srgbClr val="FFFFFF"/>
        </a:lt1>
        <a:dk2>
          <a:srgbClr val="FFFFFF"/>
        </a:dk2>
        <a:lt2>
          <a:srgbClr val="B2B2B2"/>
        </a:lt2>
        <a:accent1>
          <a:srgbClr val="E20000"/>
        </a:accent1>
        <a:accent2>
          <a:srgbClr val="CC0000"/>
        </a:accent2>
        <a:accent3>
          <a:srgbClr val="FFFFFF"/>
        </a:accent3>
        <a:accent4>
          <a:srgbClr val="000000"/>
        </a:accent4>
        <a:accent5>
          <a:srgbClr val="EEAAAA"/>
        </a:accent5>
        <a:accent6>
          <a:srgbClr val="B90000"/>
        </a:accent6>
        <a:hlink>
          <a:srgbClr val="800000"/>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110D623C3C664B860629D77C21E86D" ma:contentTypeVersion="8" ma:contentTypeDescription="Create a new document." ma:contentTypeScope="" ma:versionID="6682648389df74e33f2e5160ccac4321">
  <xsd:schema xmlns:xsd="http://www.w3.org/2001/XMLSchema" xmlns:xs="http://www.w3.org/2001/XMLSchema" xmlns:p="http://schemas.microsoft.com/office/2006/metadata/properties" xmlns:ns2="f761a5b1-b0ac-49bc-ac00-67c852f19f23" targetNamespace="http://schemas.microsoft.com/office/2006/metadata/properties" ma:root="true" ma:fieldsID="2ff6af8f3695a11a0e36fec289f0f153" ns2:_="">
    <xsd:import namespace="f761a5b1-b0ac-49bc-ac00-67c852f19f2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61a5b1-b0ac-49bc-ac00-67c852f19f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70DADAC-553C-442A-B8FF-E8C3EB5EF3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61a5b1-b0ac-49bc-ac00-67c852f19f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4756F80-64EA-4DC7-BBA7-CD6F8A703ADA}">
  <ds:schemaRefs>
    <ds:schemaRef ds:uri="http://schemas.microsoft.com/sharepoint/v3/contenttype/forms"/>
  </ds:schemaRefs>
</ds:datastoreItem>
</file>

<file path=customXml/itemProps3.xml><?xml version="1.0" encoding="utf-8"?>
<ds:datastoreItem xmlns:ds="http://schemas.openxmlformats.org/officeDocument/2006/customXml" ds:itemID="{FA8AE2CA-02B2-4A90-9E62-67F073DECEC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3426</TotalTime>
  <Words>2023</Words>
  <Application>Microsoft Office PowerPoint</Application>
  <PresentationFormat>Widescreen</PresentationFormat>
  <Paragraphs>154</Paragraphs>
  <Slides>18</Slides>
  <Notes>5</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微笑PPT - 小A</vt:lpstr>
      <vt:lpstr>PowerPoint Presentation</vt:lpstr>
      <vt:lpstr>Economic Value of SafeLM®</vt:lpstr>
      <vt:lpstr>Operating Room Efficiency</vt:lpstr>
      <vt:lpstr>Operating Room Efficiency</vt:lpstr>
      <vt:lpstr>PowerPoint Presentation</vt:lpstr>
      <vt:lpstr>Postoperative Recovery</vt:lpstr>
      <vt:lpstr>PowerPoint Presentation</vt:lpstr>
      <vt:lpstr>PowerPoint Presentation</vt:lpstr>
      <vt:lpstr>PowerPoint Presentation</vt:lpstr>
      <vt:lpstr>Daycare surgery</vt:lpstr>
      <vt:lpstr>Enhanced Recovery After Surgery (ERAS)</vt:lpstr>
      <vt:lpstr>PowerPoint Presentation</vt:lpstr>
      <vt:lpstr>PowerPoint Presentation</vt:lpstr>
      <vt:lpstr>SafeLM ® Enhance Safety of Airway Management</vt:lpstr>
      <vt:lpstr>SafeLM® Broadens Clinical use of SGA</vt:lpstr>
      <vt:lpstr>SafeLM® Broadens Clinical use of SGA</vt:lpstr>
      <vt:lpstr>SafeLM® broadens clinical use of SGA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pang ji wei</cp:lastModifiedBy>
  <cp:revision>106</cp:revision>
  <dcterms:created xsi:type="dcterms:W3CDTF">2025-05-07T07:11:00Z</dcterms:created>
  <dcterms:modified xsi:type="dcterms:W3CDTF">2025-10-15T06:56:25Z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2024-12-28T08:00:00Z</vt:filetime>
  </property>
  <property fmtid="{D5CDD505-2E9C-101B-9397-08002B2CF9AE}" pid="3" name="Creator">
    <vt:lpwstr>WPS 演示</vt:lpwstr>
  </property>
  <property fmtid="{D5CDD505-2E9C-101B-9397-08002B2CF9AE}" pid="4" name="LastSaved">
    <vt:filetime>2025-05-08T08:00:00Z</vt:filetime>
  </property>
  <property fmtid="{D5CDD505-2E9C-101B-9397-08002B2CF9AE}" pid="5" name="SourceModified">
    <vt:lpwstr>D:20241227170637+08'00'</vt:lpwstr>
  </property>
  <property fmtid="{D5CDD505-2E9C-101B-9397-08002B2CF9AE}" pid="6" name="ICV">
    <vt:lpwstr>7B67E8625C9E4FACB93C136DEB0770C4_13</vt:lpwstr>
  </property>
  <property fmtid="{D5CDD505-2E9C-101B-9397-08002B2CF9AE}" pid="7" name="KSOProductBuildVer">
    <vt:lpwstr>2052-12.1.0.20784</vt:lpwstr>
  </property>
  <property fmtid="{D5CDD505-2E9C-101B-9397-08002B2CF9AE}" pid="8" name="ContentTypeId">
    <vt:lpwstr>0x010100B4110D623C3C664B860629D77C21E86D</vt:lpwstr>
  </property>
</Properties>
</file>