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58" r:id="rId5"/>
  </p:sldMasterIdLst>
  <p:notesMasterIdLst>
    <p:notesMasterId r:id="rId18"/>
  </p:notesMasterIdLst>
  <p:sldIdLst>
    <p:sldId id="873" r:id="rId6"/>
    <p:sldId id="540" r:id="rId7"/>
    <p:sldId id="866" r:id="rId8"/>
    <p:sldId id="870" r:id="rId9"/>
    <p:sldId id="868" r:id="rId10"/>
    <p:sldId id="869" r:id="rId11"/>
    <p:sldId id="874" r:id="rId12"/>
    <p:sldId id="875" r:id="rId13"/>
    <p:sldId id="876" r:id="rId14"/>
    <p:sldId id="877" r:id="rId15"/>
    <p:sldId id="871" r:id="rId16"/>
    <p:sldId id="856" r:id="rId17"/>
  </p:sldIdLst>
  <p:sldSz cx="9144000" cy="5143500" type="screen16x9"/>
  <p:notesSz cx="6888163" cy="10018713"/>
  <p:custDataLst>
    <p:tags r:id="rId1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1pPr>
    <a:lvl2pPr marL="422910" indent="-60325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2pPr>
    <a:lvl3pPr marL="847725" indent="-12192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3pPr>
    <a:lvl4pPr marL="1271905" indent="-18415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4pPr>
    <a:lvl5pPr marL="1695450" indent="-244475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5pPr>
    <a:lvl6pPr marL="1813560" algn="l" defTabSz="72517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6pPr>
    <a:lvl7pPr marL="2176145" algn="l" defTabSz="72517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7pPr>
    <a:lvl8pPr marL="2539365" algn="l" defTabSz="72517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8pPr>
    <a:lvl9pPr marL="2901950" algn="l" defTabSz="72517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orient="horz" pos="330" userDrawn="1">
          <p15:clr>
            <a:srgbClr val="A4A3A4"/>
          </p15:clr>
        </p15:guide>
        <p15:guide id="3" orient="horz" pos="2384" userDrawn="1">
          <p15:clr>
            <a:srgbClr val="A4A3A4"/>
          </p15:clr>
        </p15:guide>
        <p15:guide id="4" orient="horz" pos="2674" userDrawn="1">
          <p15:clr>
            <a:srgbClr val="A4A3A4"/>
          </p15:clr>
        </p15:guide>
        <p15:guide id="5" orient="horz" pos="3083" userDrawn="1">
          <p15:clr>
            <a:srgbClr val="A4A3A4"/>
          </p15:clr>
        </p15:guide>
        <p15:guide id="6" pos="295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8" pos="54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 niu" initials="wn" lastIdx="1" clrIdx="0"/>
  <p:cmAuthor id="2" name="Li Hongjun" initials="LH" lastIdx="1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0000"/>
    <a:srgbClr val="0070C0"/>
    <a:srgbClr val="F4F4F5"/>
    <a:srgbClr val="FF6600"/>
    <a:srgbClr val="00B050"/>
    <a:srgbClr val="03706D"/>
    <a:srgbClr val="073E87"/>
    <a:srgbClr val="936A08"/>
    <a:srgbClr val="067C0C"/>
    <a:srgbClr val="2D8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959ECC-E020-E90E-801E-C9D4BBE7E179}" v="14" dt="2025-10-01T05:40:39.7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3969" autoAdjust="0"/>
  </p:normalViewPr>
  <p:slideViewPr>
    <p:cSldViewPr showGuides="1">
      <p:cViewPr varScale="1">
        <p:scale>
          <a:sx n="119" d="100"/>
          <a:sy n="119" d="100"/>
        </p:scale>
        <p:origin x="624" y="82"/>
      </p:cViewPr>
      <p:guideLst>
        <p:guide orient="horz" pos="1416"/>
        <p:guide orient="horz" pos="330"/>
        <p:guide orient="horz" pos="2384"/>
        <p:guide orient="horz" pos="2674"/>
        <p:guide orient="horz" pos="3083"/>
        <p:guide pos="295"/>
        <p:guide pos="2880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1" d="100"/>
        <a:sy n="151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148" y="-108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6" tIns="48303" rIns="96606" bIns="48303" numCol="1" anchor="t" anchorCtr="0" compatLnSpc="1"/>
          <a:lstStyle>
            <a:lvl1pPr>
              <a:defRPr sz="13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6" tIns="48303" rIns="96606" bIns="48303" numCol="1" anchor="t" anchorCtr="0" compatLnSpc="1"/>
          <a:lstStyle>
            <a:lvl1pPr algn="r">
              <a:defRPr sz="13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775" y="750888"/>
            <a:ext cx="667861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6" tIns="48303" rIns="96606" bIns="48303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6038"/>
            <a:ext cx="2984871" cy="50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6" tIns="48303" rIns="96606" bIns="48303" numCol="1" anchor="b" anchorCtr="0" compatLnSpc="1"/>
          <a:lstStyle>
            <a:lvl1pPr>
              <a:defRPr sz="13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6038"/>
            <a:ext cx="2984871" cy="50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06" tIns="48303" rIns="96606" bIns="48303" numCol="1" anchor="b" anchorCtr="0" compatLnSpc="1"/>
          <a:lstStyle>
            <a:lvl1pPr algn="r">
              <a:defRPr sz="1300" b="0"/>
            </a:lvl1pPr>
          </a:lstStyle>
          <a:p>
            <a:pPr>
              <a:defRPr/>
            </a:pPr>
            <a:fld id="{CA5E8DB0-55DC-4221-A99C-988BCD133BF3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2291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8477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27190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6954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120265" algn="l" defTabSz="8483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44445" algn="l" defTabSz="8483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67990" algn="l" defTabSz="8483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92170" algn="l" defTabSz="8483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1562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Let’s see the comparisons, for ETT insertion it requires a laryngoscopy which demands more skills and it might injured patient’s airway causing airway trauma/dental injury. Muscle relaxant is also needed, and of course reversal agent to unparalysed the patient before </a:t>
            </a:r>
            <a:r>
              <a:rPr lang="en-MY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extubation</a:t>
            </a:r>
            <a:r>
              <a:rPr lang="en-MY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MY" sz="1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More drugs</a:t>
            </a:r>
            <a:r>
              <a:rPr lang="en-MY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means </a:t>
            </a:r>
            <a:r>
              <a:rPr lang="en-MY" sz="18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more potential drug-related complications</a:t>
            </a:r>
            <a:r>
              <a:rPr lang="en-MY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 Laryngeal mask will easier for insertion, causing less airway trauma. Muscle relaxant is often not required, but it also depends on the Anaesthesiologists’ preference and surgery type. 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0230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ETT can trigger </a:t>
            </a:r>
            <a:r>
              <a:rPr lang="en-US" sz="3200" b="1" dirty="0"/>
              <a:t>sympathetic responses</a:t>
            </a:r>
            <a:r>
              <a:rPr lang="en-US" sz="3200" dirty="0"/>
              <a:t> such as </a:t>
            </a:r>
            <a:r>
              <a:rPr lang="en-US" sz="3200" b="1" dirty="0"/>
              <a:t>tachycardia and hypertension</a:t>
            </a:r>
            <a:r>
              <a:rPr lang="en-US" sz="3200" dirty="0"/>
              <a:t>, and can increase </a:t>
            </a:r>
            <a:r>
              <a:rPr lang="en-US" sz="3200" b="1" dirty="0"/>
              <a:t>intraocular pressure</a:t>
            </a:r>
            <a:r>
              <a:rPr lang="en-US" sz="3200" dirty="0"/>
              <a:t>, all due to laryngoscope blade manipulation.</a:t>
            </a:r>
            <a:r>
              <a:rPr lang="en-MY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/>
              <a:t>LMA</a:t>
            </a:r>
            <a:r>
              <a:rPr lang="en-US" sz="3200" dirty="0"/>
              <a:t>, on the other hand, tends to cause </a:t>
            </a:r>
            <a:r>
              <a:rPr lang="en-US" sz="3200" b="1" dirty="0"/>
              <a:t>less hemodynamic disturbance</a:t>
            </a:r>
            <a:r>
              <a:rPr lang="en-US" sz="3200" dirty="0"/>
              <a:t> and has a </a:t>
            </a:r>
            <a:r>
              <a:rPr lang="en-US" sz="3200" b="1" dirty="0"/>
              <a:t>milder impact</a:t>
            </a:r>
            <a:r>
              <a:rPr lang="en-US" sz="3200" dirty="0"/>
              <a:t> on intraocular pressure</a:t>
            </a:r>
            <a:r>
              <a:rPr lang="en-MY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 Post op complications such as </a:t>
            </a:r>
            <a:r>
              <a:rPr lang="en-MY" sz="1800" kern="1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sorethroat</a:t>
            </a:r>
            <a:r>
              <a:rPr lang="en-MY" sz="18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hoarseness, coughing are more common on patients intubated with ETT. </a:t>
            </a:r>
            <a:r>
              <a:rPr lang="en-US" sz="3200" b="1" dirty="0"/>
              <a:t>Recovery times</a:t>
            </a:r>
            <a:r>
              <a:rPr lang="en-US" sz="3200" dirty="0"/>
              <a:t> also tend to be </a:t>
            </a:r>
            <a:r>
              <a:rPr lang="en-US" sz="3200" b="1" dirty="0"/>
              <a:t>longer</a:t>
            </a:r>
            <a:r>
              <a:rPr lang="en-US" sz="3200" dirty="0"/>
              <a:t> in the ETT group.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8985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376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188" y="266597"/>
            <a:ext cx="350192" cy="350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5931"/>
    </mc:Choice>
    <mc:Fallback xmlns="">
      <p:transition advTm="35931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5931"/>
    </mc:Choice>
    <mc:Fallback xmlns="">
      <p:transition advTm="35931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5931"/>
    </mc:Choice>
    <mc:Fallback xmlns="">
      <p:transition advTm="35931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5931"/>
    </mc:Choice>
    <mc:Fallback xmlns="">
      <p:transition advTm="35931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5931"/>
    </mc:Choice>
    <mc:Fallback xmlns="">
      <p:transition advTm="35931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5931"/>
    </mc:Choice>
    <mc:Fallback xmlns="">
      <p:transition advTm="35931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5"/>
          </a:xfrm>
          <a:prstGeom prst="rect">
            <a:avLst/>
          </a:prstGeom>
        </p:spPr>
        <p:txBody>
          <a:bodyPr lIns="72545" tIns="36273" rIns="72545" bIns="36273" anchor="b"/>
          <a:lstStyle>
            <a:lvl1pPr algn="l">
              <a:defRPr sz="19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72545" tIns="36273" rIns="72545" bIns="36273"/>
          <a:lstStyle>
            <a:lvl1pPr marL="0" indent="0">
              <a:buNone/>
              <a:defRPr sz="2900"/>
            </a:lvl1pPr>
            <a:lvl2pPr marL="424180" indent="0">
              <a:buNone/>
              <a:defRPr sz="2600"/>
            </a:lvl2pPr>
            <a:lvl3pPr marL="848360" indent="0">
              <a:buNone/>
              <a:defRPr sz="2200"/>
            </a:lvl3pPr>
            <a:lvl4pPr marL="1271905" indent="0">
              <a:buNone/>
              <a:defRPr sz="1900"/>
            </a:lvl4pPr>
            <a:lvl5pPr marL="1696085" indent="0">
              <a:buNone/>
              <a:defRPr sz="1900"/>
            </a:lvl5pPr>
            <a:lvl6pPr marL="2120265" indent="0">
              <a:buNone/>
              <a:defRPr sz="1900"/>
            </a:lvl6pPr>
            <a:lvl7pPr marL="2544445" indent="0">
              <a:buNone/>
              <a:defRPr sz="1900"/>
            </a:lvl7pPr>
            <a:lvl8pPr marL="2967990" indent="0">
              <a:buNone/>
              <a:defRPr sz="1900"/>
            </a:lvl8pPr>
            <a:lvl9pPr marL="3392170" indent="0">
              <a:buNone/>
              <a:defRPr sz="19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5"/>
          </a:xfrm>
          <a:prstGeom prst="rect">
            <a:avLst/>
          </a:prstGeom>
        </p:spPr>
        <p:txBody>
          <a:bodyPr lIns="72545" tIns="36273" rIns="72545" bIns="36273"/>
          <a:lstStyle>
            <a:lvl1pPr marL="0" indent="0">
              <a:buNone/>
              <a:defRPr sz="1300"/>
            </a:lvl1pPr>
            <a:lvl2pPr marL="424180" indent="0">
              <a:buNone/>
              <a:defRPr sz="1100"/>
            </a:lvl2pPr>
            <a:lvl3pPr marL="848360" indent="0">
              <a:buNone/>
              <a:defRPr sz="1000"/>
            </a:lvl3pPr>
            <a:lvl4pPr marL="1271905" indent="0">
              <a:buNone/>
              <a:defRPr sz="800"/>
            </a:lvl4pPr>
            <a:lvl5pPr marL="1696085" indent="0">
              <a:buNone/>
              <a:defRPr sz="800"/>
            </a:lvl5pPr>
            <a:lvl6pPr marL="2120265" indent="0">
              <a:buNone/>
              <a:defRPr sz="800"/>
            </a:lvl6pPr>
            <a:lvl7pPr marL="2544445" indent="0">
              <a:buNone/>
              <a:defRPr sz="800"/>
            </a:lvl7pPr>
            <a:lvl8pPr marL="2967990" indent="0">
              <a:buNone/>
              <a:defRPr sz="800"/>
            </a:lvl8pPr>
            <a:lvl9pPr marL="339217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5931"/>
    </mc:Choice>
    <mc:Fallback xmlns="">
      <p:transition advTm="35931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671" y="87315"/>
            <a:ext cx="8206671" cy="486455"/>
          </a:xfrm>
          <a:prstGeom prst="rect">
            <a:avLst/>
          </a:prstGeom>
        </p:spPr>
        <p:txBody>
          <a:bodyPr lIns="72545" tIns="36273" rIns="72545" bIns="3627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671" y="735921"/>
            <a:ext cx="8206671" cy="4029982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5931"/>
    </mc:Choice>
    <mc:Fallback xmlns="">
      <p:transition advTm="35931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9" y="86923"/>
            <a:ext cx="2051050" cy="4679156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9" y="86923"/>
            <a:ext cx="6003925" cy="4679156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5931"/>
    </mc:Choice>
    <mc:Fallback xmlns="">
      <p:transition advTm="35931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5"/>
          </a:xfrm>
          <a:prstGeom prst="rect">
            <a:avLst/>
          </a:prstGeom>
        </p:spPr>
        <p:txBody>
          <a:bodyPr lIns="72545" tIns="36273" rIns="72545" bIns="36273" anchor="b"/>
          <a:lstStyle>
            <a:lvl1pPr algn="l">
              <a:defRPr sz="19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72545" tIns="36273" rIns="72545" bIns="36273"/>
          <a:lstStyle>
            <a:lvl1pPr marL="0" indent="0">
              <a:buNone/>
              <a:defRPr sz="2900"/>
            </a:lvl1pPr>
            <a:lvl2pPr marL="424180" indent="0">
              <a:buNone/>
              <a:defRPr sz="2600"/>
            </a:lvl2pPr>
            <a:lvl3pPr marL="848360" indent="0">
              <a:buNone/>
              <a:defRPr sz="2200"/>
            </a:lvl3pPr>
            <a:lvl4pPr marL="1271905" indent="0">
              <a:buNone/>
              <a:defRPr sz="1900"/>
            </a:lvl4pPr>
            <a:lvl5pPr marL="1696085" indent="0">
              <a:buNone/>
              <a:defRPr sz="1900"/>
            </a:lvl5pPr>
            <a:lvl6pPr marL="2120265" indent="0">
              <a:buNone/>
              <a:defRPr sz="1900"/>
            </a:lvl6pPr>
            <a:lvl7pPr marL="2544445" indent="0">
              <a:buNone/>
              <a:defRPr sz="1900"/>
            </a:lvl7pPr>
            <a:lvl8pPr marL="2967990" indent="0">
              <a:buNone/>
              <a:defRPr sz="1900"/>
            </a:lvl8pPr>
            <a:lvl9pPr marL="3392170" indent="0">
              <a:buNone/>
              <a:defRPr sz="19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5"/>
          </a:xfrm>
          <a:prstGeom prst="rect">
            <a:avLst/>
          </a:prstGeom>
        </p:spPr>
        <p:txBody>
          <a:bodyPr lIns="72545" tIns="36273" rIns="72545" bIns="36273"/>
          <a:lstStyle>
            <a:lvl1pPr marL="0" indent="0">
              <a:buNone/>
              <a:defRPr sz="1300"/>
            </a:lvl1pPr>
            <a:lvl2pPr marL="424180" indent="0">
              <a:buNone/>
              <a:defRPr sz="1100"/>
            </a:lvl2pPr>
            <a:lvl3pPr marL="848360" indent="0">
              <a:buNone/>
              <a:defRPr sz="1000"/>
            </a:lvl3pPr>
            <a:lvl4pPr marL="1271905" indent="0">
              <a:buNone/>
              <a:defRPr sz="800"/>
            </a:lvl4pPr>
            <a:lvl5pPr marL="1696085" indent="0">
              <a:buNone/>
              <a:defRPr sz="800"/>
            </a:lvl5pPr>
            <a:lvl6pPr marL="2120265" indent="0">
              <a:buNone/>
              <a:defRPr sz="800"/>
            </a:lvl6pPr>
            <a:lvl7pPr marL="2544445" indent="0">
              <a:buNone/>
              <a:defRPr sz="800"/>
            </a:lvl7pPr>
            <a:lvl8pPr marL="2967990" indent="0">
              <a:buNone/>
              <a:defRPr sz="800"/>
            </a:lvl8pPr>
            <a:lvl9pPr marL="339217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671" y="87314"/>
            <a:ext cx="8206671" cy="486455"/>
          </a:xfrm>
          <a:prstGeom prst="rect">
            <a:avLst/>
          </a:prstGeom>
        </p:spPr>
        <p:txBody>
          <a:bodyPr lIns="72545" tIns="36273" rIns="72545" bIns="3627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671" y="735920"/>
            <a:ext cx="8206671" cy="4029982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86922"/>
            <a:ext cx="2051050" cy="4679156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8" y="86922"/>
            <a:ext cx="6003925" cy="4679156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9143429" cy="5143179"/>
          </a:xfrm>
          <a:prstGeom prst="rect">
            <a:avLst/>
          </a:prstGeom>
        </p:spPr>
      </p:pic>
      <p:sp>
        <p:nvSpPr>
          <p:cNvPr id="10" name="直接连接符 10"/>
          <p:cNvSpPr>
            <a:spLocks noChangeShapeType="1"/>
          </p:cNvSpPr>
          <p:nvPr userDrawn="1"/>
        </p:nvSpPr>
        <p:spPr bwMode="auto">
          <a:xfrm>
            <a:off x="1" y="664116"/>
            <a:ext cx="8072716" cy="0"/>
          </a:xfrm>
          <a:prstGeom prst="line">
            <a:avLst/>
          </a:prstGeom>
          <a:noFill/>
          <a:ln w="12700" cap="flat" cmpd="sng">
            <a:solidFill>
              <a:srgbClr val="A5A5A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1" name="直接连接符 11"/>
          <p:cNvSpPr>
            <a:spLocks noChangeShapeType="1"/>
          </p:cNvSpPr>
          <p:nvPr userDrawn="1"/>
        </p:nvSpPr>
        <p:spPr bwMode="auto">
          <a:xfrm flipV="1">
            <a:off x="8072716" y="340266"/>
            <a:ext cx="0" cy="323850"/>
          </a:xfrm>
          <a:prstGeom prst="line">
            <a:avLst/>
          </a:prstGeom>
          <a:noFill/>
          <a:ln w="38100" cap="flat" cmpd="sng">
            <a:solidFill>
              <a:srgbClr val="A5A5A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2" name="直接连接符 12"/>
          <p:cNvSpPr>
            <a:spLocks noChangeShapeType="1"/>
          </p:cNvSpPr>
          <p:nvPr userDrawn="1"/>
        </p:nvSpPr>
        <p:spPr bwMode="auto">
          <a:xfrm flipV="1">
            <a:off x="8151044" y="447423"/>
            <a:ext cx="0" cy="216694"/>
          </a:xfrm>
          <a:prstGeom prst="line">
            <a:avLst/>
          </a:prstGeom>
          <a:noFill/>
          <a:ln w="38100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8" name="矩形 7"/>
          <p:cNvSpPr>
            <a:spLocks noChangeArrowheads="1"/>
          </p:cNvSpPr>
          <p:nvPr userDrawn="1"/>
        </p:nvSpPr>
        <p:spPr bwMode="auto">
          <a:xfrm>
            <a:off x="0" y="4833938"/>
            <a:ext cx="9144000" cy="3143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" name="矩形 8"/>
          <p:cNvSpPr>
            <a:spLocks noChangeArrowheads="1"/>
          </p:cNvSpPr>
          <p:nvPr userDrawn="1"/>
        </p:nvSpPr>
        <p:spPr bwMode="auto">
          <a:xfrm>
            <a:off x="0" y="4833938"/>
            <a:ext cx="796529" cy="3143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Freeform 40"/>
          <p:cNvSpPr>
            <a:spLocks noEditPoints="1"/>
          </p:cNvSpPr>
          <p:nvPr userDrawn="1"/>
        </p:nvSpPr>
        <p:spPr bwMode="auto">
          <a:xfrm>
            <a:off x="158198" y="88899"/>
            <a:ext cx="345335" cy="494434"/>
          </a:xfrm>
          <a:custGeom>
            <a:avLst/>
            <a:gdLst>
              <a:gd name="T0" fmla="*/ 173 w 579"/>
              <a:gd name="T1" fmla="*/ 818 h 857"/>
              <a:gd name="T2" fmla="*/ 551 w 579"/>
              <a:gd name="T3" fmla="*/ 818 h 857"/>
              <a:gd name="T4" fmla="*/ 571 w 579"/>
              <a:gd name="T5" fmla="*/ 838 h 857"/>
              <a:gd name="T6" fmla="*/ 551 w 579"/>
              <a:gd name="T7" fmla="*/ 857 h 857"/>
              <a:gd name="T8" fmla="*/ 173 w 579"/>
              <a:gd name="T9" fmla="*/ 857 h 857"/>
              <a:gd name="T10" fmla="*/ 153 w 579"/>
              <a:gd name="T11" fmla="*/ 838 h 857"/>
              <a:gd name="T12" fmla="*/ 173 w 579"/>
              <a:gd name="T13" fmla="*/ 818 h 857"/>
              <a:gd name="T14" fmla="*/ 181 w 579"/>
              <a:gd name="T15" fmla="*/ 632 h 857"/>
              <a:gd name="T16" fmla="*/ 389 w 579"/>
              <a:gd name="T17" fmla="*/ 290 h 857"/>
              <a:gd name="T18" fmla="*/ 462 w 579"/>
              <a:gd name="T19" fmla="*/ 334 h 857"/>
              <a:gd name="T20" fmla="*/ 255 w 579"/>
              <a:gd name="T21" fmla="*/ 676 h 857"/>
              <a:gd name="T22" fmla="*/ 181 w 579"/>
              <a:gd name="T23" fmla="*/ 632 h 857"/>
              <a:gd name="T24" fmla="*/ 35 w 579"/>
              <a:gd name="T25" fmla="*/ 543 h 857"/>
              <a:gd name="T26" fmla="*/ 243 w 579"/>
              <a:gd name="T27" fmla="*/ 201 h 857"/>
              <a:gd name="T28" fmla="*/ 316 w 579"/>
              <a:gd name="T29" fmla="*/ 245 h 857"/>
              <a:gd name="T30" fmla="*/ 108 w 579"/>
              <a:gd name="T31" fmla="*/ 587 h 857"/>
              <a:gd name="T32" fmla="*/ 35 w 579"/>
              <a:gd name="T33" fmla="*/ 543 h 857"/>
              <a:gd name="T34" fmla="*/ 2 w 579"/>
              <a:gd name="T35" fmla="*/ 820 h 857"/>
              <a:gd name="T36" fmla="*/ 22 w 579"/>
              <a:gd name="T37" fmla="*/ 650 h 857"/>
              <a:gd name="T38" fmla="*/ 165 w 579"/>
              <a:gd name="T39" fmla="*/ 736 h 857"/>
              <a:gd name="T40" fmla="*/ 24 w 579"/>
              <a:gd name="T41" fmla="*/ 833 h 857"/>
              <a:gd name="T42" fmla="*/ 2 w 579"/>
              <a:gd name="T43" fmla="*/ 820 h 857"/>
              <a:gd name="T44" fmla="*/ 299 w 579"/>
              <a:gd name="T45" fmla="*/ 106 h 857"/>
              <a:gd name="T46" fmla="*/ 269 w 579"/>
              <a:gd name="T47" fmla="*/ 156 h 857"/>
              <a:gd name="T48" fmla="*/ 488 w 579"/>
              <a:gd name="T49" fmla="*/ 289 h 857"/>
              <a:gd name="T50" fmla="*/ 519 w 579"/>
              <a:gd name="T51" fmla="*/ 239 h 857"/>
              <a:gd name="T52" fmla="*/ 299 w 579"/>
              <a:gd name="T53" fmla="*/ 106 h 857"/>
              <a:gd name="T54" fmla="*/ 346 w 579"/>
              <a:gd name="T55" fmla="*/ 30 h 857"/>
              <a:gd name="T56" fmla="*/ 412 w 579"/>
              <a:gd name="T57" fmla="*/ 14 h 857"/>
              <a:gd name="T58" fmla="*/ 549 w 579"/>
              <a:gd name="T59" fmla="*/ 97 h 857"/>
              <a:gd name="T60" fmla="*/ 566 w 579"/>
              <a:gd name="T61" fmla="*/ 163 h 857"/>
              <a:gd name="T62" fmla="*/ 547 w 579"/>
              <a:gd name="T63" fmla="*/ 194 h 857"/>
              <a:gd name="T64" fmla="*/ 327 w 579"/>
              <a:gd name="T65" fmla="*/ 61 h 857"/>
              <a:gd name="T66" fmla="*/ 346 w 579"/>
              <a:gd name="T67" fmla="*/ 3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6948264" y="4871306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</a:rPr>
              <a:t>          Confidential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5pPr>
      <a:lvl6pPr marL="42418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6pPr>
      <a:lvl7pPr marL="84836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7pPr>
      <a:lvl8pPr marL="1271905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8pPr>
      <a:lvl9pPr marL="1696085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9pPr>
    </p:titleStyle>
    <p:bodyStyle>
      <a:lvl1pPr marL="167640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900" b="1">
          <a:solidFill>
            <a:schemeClr val="tx1"/>
          </a:solidFill>
          <a:latin typeface="+mn-lt"/>
          <a:ea typeface="+mn-ea"/>
          <a:cs typeface="+mn-cs"/>
        </a:defRPr>
      </a:lvl1pPr>
      <a:lvl2pPr marL="501015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29945" indent="-16129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163955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300">
          <a:solidFill>
            <a:schemeClr val="tx1"/>
          </a:solidFill>
          <a:latin typeface="+mn-lt"/>
          <a:ea typeface="+mn-ea"/>
          <a:cs typeface="+mn-cs"/>
        </a:defRPr>
      </a:lvl4pPr>
      <a:lvl5pPr marL="1501140" indent="-17018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925955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2350135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773680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3197860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18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836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190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608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026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444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799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217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" y="1"/>
            <a:ext cx="9143429" cy="5143179"/>
          </a:xfrm>
          <a:prstGeom prst="rect">
            <a:avLst/>
          </a:prstGeom>
        </p:spPr>
      </p:pic>
      <p:sp>
        <p:nvSpPr>
          <p:cNvPr id="10" name="直接连接符 10"/>
          <p:cNvSpPr>
            <a:spLocks noChangeShapeType="1"/>
          </p:cNvSpPr>
          <p:nvPr userDrawn="1"/>
        </p:nvSpPr>
        <p:spPr bwMode="auto">
          <a:xfrm>
            <a:off x="2" y="664116"/>
            <a:ext cx="8072716" cy="0"/>
          </a:xfrm>
          <a:prstGeom prst="line">
            <a:avLst/>
          </a:prstGeom>
          <a:noFill/>
          <a:ln w="12700" cap="flat" cmpd="sng">
            <a:solidFill>
              <a:srgbClr val="A5A5A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2" tIns="34281" rIns="68562" bIns="34281"/>
          <a:lstStyle/>
          <a:p>
            <a:endParaRPr lang="zh-CN" altLang="en-US" sz="1800"/>
          </a:p>
        </p:txBody>
      </p:sp>
      <p:sp>
        <p:nvSpPr>
          <p:cNvPr id="11" name="直接连接符 11"/>
          <p:cNvSpPr>
            <a:spLocks noChangeShapeType="1"/>
          </p:cNvSpPr>
          <p:nvPr userDrawn="1"/>
        </p:nvSpPr>
        <p:spPr bwMode="auto">
          <a:xfrm flipV="1">
            <a:off x="8072716" y="340266"/>
            <a:ext cx="0" cy="323850"/>
          </a:xfrm>
          <a:prstGeom prst="line">
            <a:avLst/>
          </a:prstGeom>
          <a:noFill/>
          <a:ln w="38100" cap="flat" cmpd="sng">
            <a:solidFill>
              <a:srgbClr val="A5A5A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2" tIns="34281" rIns="68562" bIns="34281"/>
          <a:lstStyle/>
          <a:p>
            <a:endParaRPr lang="zh-CN" altLang="en-US" sz="1800"/>
          </a:p>
        </p:txBody>
      </p:sp>
      <p:sp>
        <p:nvSpPr>
          <p:cNvPr id="12" name="直接连接符 12"/>
          <p:cNvSpPr>
            <a:spLocks noChangeShapeType="1"/>
          </p:cNvSpPr>
          <p:nvPr userDrawn="1"/>
        </p:nvSpPr>
        <p:spPr bwMode="auto">
          <a:xfrm flipV="1">
            <a:off x="8151044" y="447423"/>
            <a:ext cx="0" cy="216694"/>
          </a:xfrm>
          <a:prstGeom prst="line">
            <a:avLst/>
          </a:prstGeom>
          <a:noFill/>
          <a:ln w="38100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62" tIns="34281" rIns="68562" bIns="34281"/>
          <a:lstStyle/>
          <a:p>
            <a:endParaRPr lang="zh-CN" altLang="en-US" sz="1800"/>
          </a:p>
        </p:txBody>
      </p:sp>
      <p:sp>
        <p:nvSpPr>
          <p:cNvPr id="18" name="矩形 7"/>
          <p:cNvSpPr>
            <a:spLocks noChangeArrowheads="1"/>
          </p:cNvSpPr>
          <p:nvPr userDrawn="1"/>
        </p:nvSpPr>
        <p:spPr bwMode="auto">
          <a:xfrm>
            <a:off x="0" y="4833938"/>
            <a:ext cx="9144000" cy="3143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" name="矩形 8"/>
          <p:cNvSpPr>
            <a:spLocks noChangeArrowheads="1"/>
          </p:cNvSpPr>
          <p:nvPr userDrawn="1"/>
        </p:nvSpPr>
        <p:spPr bwMode="auto">
          <a:xfrm>
            <a:off x="1" y="4833938"/>
            <a:ext cx="796529" cy="3143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Freeform 40"/>
          <p:cNvSpPr>
            <a:spLocks noEditPoints="1"/>
          </p:cNvSpPr>
          <p:nvPr userDrawn="1"/>
        </p:nvSpPr>
        <p:spPr bwMode="auto">
          <a:xfrm>
            <a:off x="158199" y="88899"/>
            <a:ext cx="345335" cy="494434"/>
          </a:xfrm>
          <a:custGeom>
            <a:avLst/>
            <a:gdLst>
              <a:gd name="T0" fmla="*/ 173 w 579"/>
              <a:gd name="T1" fmla="*/ 818 h 857"/>
              <a:gd name="T2" fmla="*/ 551 w 579"/>
              <a:gd name="T3" fmla="*/ 818 h 857"/>
              <a:gd name="T4" fmla="*/ 571 w 579"/>
              <a:gd name="T5" fmla="*/ 838 h 857"/>
              <a:gd name="T6" fmla="*/ 551 w 579"/>
              <a:gd name="T7" fmla="*/ 857 h 857"/>
              <a:gd name="T8" fmla="*/ 173 w 579"/>
              <a:gd name="T9" fmla="*/ 857 h 857"/>
              <a:gd name="T10" fmla="*/ 153 w 579"/>
              <a:gd name="T11" fmla="*/ 838 h 857"/>
              <a:gd name="T12" fmla="*/ 173 w 579"/>
              <a:gd name="T13" fmla="*/ 818 h 857"/>
              <a:gd name="T14" fmla="*/ 181 w 579"/>
              <a:gd name="T15" fmla="*/ 632 h 857"/>
              <a:gd name="T16" fmla="*/ 389 w 579"/>
              <a:gd name="T17" fmla="*/ 290 h 857"/>
              <a:gd name="T18" fmla="*/ 462 w 579"/>
              <a:gd name="T19" fmla="*/ 334 h 857"/>
              <a:gd name="T20" fmla="*/ 255 w 579"/>
              <a:gd name="T21" fmla="*/ 676 h 857"/>
              <a:gd name="T22" fmla="*/ 181 w 579"/>
              <a:gd name="T23" fmla="*/ 632 h 857"/>
              <a:gd name="T24" fmla="*/ 35 w 579"/>
              <a:gd name="T25" fmla="*/ 543 h 857"/>
              <a:gd name="T26" fmla="*/ 243 w 579"/>
              <a:gd name="T27" fmla="*/ 201 h 857"/>
              <a:gd name="T28" fmla="*/ 316 w 579"/>
              <a:gd name="T29" fmla="*/ 245 h 857"/>
              <a:gd name="T30" fmla="*/ 108 w 579"/>
              <a:gd name="T31" fmla="*/ 587 h 857"/>
              <a:gd name="T32" fmla="*/ 35 w 579"/>
              <a:gd name="T33" fmla="*/ 543 h 857"/>
              <a:gd name="T34" fmla="*/ 2 w 579"/>
              <a:gd name="T35" fmla="*/ 820 h 857"/>
              <a:gd name="T36" fmla="*/ 22 w 579"/>
              <a:gd name="T37" fmla="*/ 650 h 857"/>
              <a:gd name="T38" fmla="*/ 165 w 579"/>
              <a:gd name="T39" fmla="*/ 736 h 857"/>
              <a:gd name="T40" fmla="*/ 24 w 579"/>
              <a:gd name="T41" fmla="*/ 833 h 857"/>
              <a:gd name="T42" fmla="*/ 2 w 579"/>
              <a:gd name="T43" fmla="*/ 820 h 857"/>
              <a:gd name="T44" fmla="*/ 299 w 579"/>
              <a:gd name="T45" fmla="*/ 106 h 857"/>
              <a:gd name="T46" fmla="*/ 269 w 579"/>
              <a:gd name="T47" fmla="*/ 156 h 857"/>
              <a:gd name="T48" fmla="*/ 488 w 579"/>
              <a:gd name="T49" fmla="*/ 289 h 857"/>
              <a:gd name="T50" fmla="*/ 519 w 579"/>
              <a:gd name="T51" fmla="*/ 239 h 857"/>
              <a:gd name="T52" fmla="*/ 299 w 579"/>
              <a:gd name="T53" fmla="*/ 106 h 857"/>
              <a:gd name="T54" fmla="*/ 346 w 579"/>
              <a:gd name="T55" fmla="*/ 30 h 857"/>
              <a:gd name="T56" fmla="*/ 412 w 579"/>
              <a:gd name="T57" fmla="*/ 14 h 857"/>
              <a:gd name="T58" fmla="*/ 549 w 579"/>
              <a:gd name="T59" fmla="*/ 97 h 857"/>
              <a:gd name="T60" fmla="*/ 566 w 579"/>
              <a:gd name="T61" fmla="*/ 163 h 857"/>
              <a:gd name="T62" fmla="*/ 547 w 579"/>
              <a:gd name="T63" fmla="*/ 194 h 857"/>
              <a:gd name="T64" fmla="*/ 327 w 579"/>
              <a:gd name="T65" fmla="*/ 61 h 857"/>
              <a:gd name="T66" fmla="*/ 346 w 579"/>
              <a:gd name="T67" fmla="*/ 3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68562" tIns="34281" rIns="68562" bIns="34281"/>
          <a:lstStyle/>
          <a:p>
            <a:endParaRPr lang="zh-CN" altLang="en-US" sz="1800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6948264" y="4871307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chemeClr val="bg1"/>
                </a:solidFill>
              </a:rPr>
              <a:t>          Confidential</a:t>
            </a:r>
            <a:endParaRPr lang="zh-CN" altLang="en-US" sz="10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mc:AlternateContent xmlns:mc="http://schemas.openxmlformats.org/markup-compatibility/2006" xmlns:p14="http://schemas.microsoft.com/office/powerpoint/2010/main">
    <mc:Choice Requires="p14">
      <p:transition p14:dur="0" advTm="35931"/>
    </mc:Choice>
    <mc:Fallback xmlns="">
      <p:transition advTm="35931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5pPr>
      <a:lvl6pPr marL="42418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6pPr>
      <a:lvl7pPr marL="84836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7pPr>
      <a:lvl8pPr marL="1271905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8pPr>
      <a:lvl9pPr marL="1696085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9pPr>
    </p:titleStyle>
    <p:bodyStyle>
      <a:lvl1pPr marL="167640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900" b="1">
          <a:solidFill>
            <a:schemeClr val="tx1"/>
          </a:solidFill>
          <a:latin typeface="+mn-lt"/>
          <a:ea typeface="+mn-ea"/>
          <a:cs typeface="+mn-cs"/>
        </a:defRPr>
      </a:lvl1pPr>
      <a:lvl2pPr marL="501015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29945" indent="-16129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163955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300">
          <a:solidFill>
            <a:schemeClr val="tx1"/>
          </a:solidFill>
          <a:latin typeface="+mn-lt"/>
          <a:ea typeface="+mn-ea"/>
          <a:cs typeface="+mn-cs"/>
        </a:defRPr>
      </a:lvl4pPr>
      <a:lvl5pPr marL="1501140" indent="-17018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925955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2350135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773680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3197860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18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836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190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608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026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4445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799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2170" algn="l" defTabSz="8483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postoperative+sore+throat&amp;oq=Brimacombe+J.+The+advantages+of+the+LMA+over+the+tracheal+tube+or+facemask%3A+a+meta-analysis.+Can+J+Anaesth+1995%3B+42%3A1017%E2%80%931023.&amp;gs_lcrp=EgZjaHJvbWUyBggAEEUYOTIHCAEQIRiPAjIHCAIQIRiPAjIHCAMQIRiPAtIBBzQ5NmowajSoAgCwAgE&amp;sourceid=chrome&amp;ie=UTF-8&amp;mstk=AUtExfA_8tQ6cBh2V8pebw2VflFf3d9bB6P9CADQ6IaYsESwGqL1lrJjTxfolqug9R4SEdcoiUp94dyE7gGSI9-SXgl1zb2_-XKuV73CcFRfR2nEzbvMyHv0FWtLlTvV4KfNZVdWgCVkliE1LwRVAzZs7ylr9W3H5Ww8ih_sUphQJ9W6qs_WLmhar44eU2y_X8TNF5qFNvh5j-ckB2WmJ6DBqPwplhuSmHTz0J_y6lV6xzqLc2ff0KuyeDLDofvNbCYOr_NrOW6_n3MGkZvvV2I7NVRq&amp;csui=3&amp;ved=2ahUKEwi6rJT0tOKPAxW0TGwGHV4vBIQQgK4QegQIARAD" TargetMode="External"/><Relationship Id="rId2" Type="http://schemas.openxmlformats.org/officeDocument/2006/relationships/hyperlink" Target="https://www.google.com/search?q=hemodynamic+stability&amp;oq=Brimacombe+J.+The+advantages+of+the+LMA+over+the+tracheal+tube+or+facemask%3A+a+meta-analysis.+Can+J+Anaesth+1995%3B+42%3A1017%E2%80%931023.&amp;gs_lcrp=EgZjaHJvbWUyBggAEEUYOTIHCAEQIRiPAjIHCAIQIRiPAjIHCAMQIRiPAtIBBzQ5NmowajSoAgCwAgE&amp;sourceid=chrome&amp;ie=UTF-8&amp;mstk=AUtExfA_8tQ6cBh2V8pebw2VflFf3d9bB6P9CADQ6IaYsESwGqL1lrJjTxfolqug9R4SEdcoiUp94dyE7gGSI9-SXgl1zb2_-XKuV73CcFRfR2nEzbvMyHv0FWtLlTvV4KfNZVdWgCVkliE1LwRVAzZs7ylr9W3H5Ww8ih_sUphQJ9W6qs_WLmhar44eU2y_X8TNF5qFNvh5j-ckB2WmJ6DBqPwplhuSmHTz0J_y6lV6xzqLc2ff0KuyeDLDofvNbCYOr_NrOW6_n3MGkZvvV2I7NVRq&amp;csui=3&amp;ved=2ahUKEwi6rJT0tOKPAxW0TGwGHV4vBIQQgK4QegQIARA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search?q=coughing+during+emergence&amp;oq=Brimacombe+J.+The+advantages+of+the+LMA+over+the+tracheal+tube+or+facemask%3A+a+meta-analysis.+Can+J+Anaesth+1995%3B+42%3A1017%E2%80%931023.&amp;gs_lcrp=EgZjaHJvbWUyBggAEEUYOTIHCAEQIRiPAjIHCAIQIRiPAjIHCAMQIRiPAtIBBzQ5NmowajSoAgCwAgE&amp;sourceid=chrome&amp;ie=UTF-8&amp;mstk=AUtExfA_8tQ6cBh2V8pebw2VflFf3d9bB6P9CADQ6IaYsESwGqL1lrJjTxfolqug9R4SEdcoiUp94dyE7gGSI9-SXgl1zb2_-XKuV73CcFRfR2nEzbvMyHv0FWtLlTvV4KfNZVdWgCVkliE1LwRVAzZs7ylr9W3H5Ww8ih_sUphQJ9W6qs_WLmhar44eU2y_X8TNF5qFNvh5j-ckB2WmJ6DBqPwplhuSmHTz0J_y6lV6xzqLc2ff0KuyeDLDofvNbCYOr_NrOW6_n3MGkZvvV2I7NVRq&amp;csui=3&amp;ved=2ahUKEwi6rJT0tOKPAxW0TGwGHV4vBIQQgK4QegQIARA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97/MD.000000000000459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390/jpm1403031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4103/ija.ija_398_2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8841E7-79DE-1F9B-3DBD-82DCBF3FE690}"/>
              </a:ext>
            </a:extLst>
          </p:cNvPr>
          <p:cNvSpPr txBox="1"/>
          <p:nvPr/>
        </p:nvSpPr>
        <p:spPr>
          <a:xfrm>
            <a:off x="465560" y="886060"/>
            <a:ext cx="77068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</a:rPr>
              <a:t>Dr Archie Brain invented and developed first prototype of SGA in 1981</a:t>
            </a:r>
          </a:p>
          <a:p>
            <a:endParaRPr lang="en-US" b="0" dirty="0">
              <a:latin typeface="+mn-lt"/>
            </a:endParaRPr>
          </a:p>
          <a:p>
            <a:r>
              <a:rPr lang="en-US" b="0" dirty="0">
                <a:latin typeface="+mn-lt"/>
              </a:rPr>
              <a:t>Tested on &gt; 7,000 subjects before the initial commercial devices were launched in 1988.</a:t>
            </a:r>
          </a:p>
          <a:p>
            <a:endParaRPr lang="en-US" b="0" i="0" dirty="0">
              <a:effectLst/>
              <a:latin typeface="+mn-lt"/>
            </a:endParaRPr>
          </a:p>
          <a:p>
            <a:r>
              <a:rPr lang="en-US" b="0" i="0" dirty="0">
                <a:effectLst/>
                <a:latin typeface="+mn-lt"/>
              </a:rPr>
              <a:t>First-generation devices are simple airway tubes that do not have specific design characteristics aimed at reducing the risk of pulmonary aspiration of gastric contents.</a:t>
            </a:r>
          </a:p>
          <a:p>
            <a:endParaRPr lang="en-US" b="0" dirty="0">
              <a:latin typeface="+mn-lt"/>
            </a:endParaRPr>
          </a:p>
          <a:p>
            <a:r>
              <a:rPr lang="en-US" b="0" dirty="0"/>
              <a:t>Second-generation devices have i</a:t>
            </a:r>
            <a:r>
              <a:rPr lang="en-US" b="0" i="0" dirty="0">
                <a:effectLst/>
                <a:latin typeface="+mn-lt"/>
              </a:rPr>
              <a:t>ntegrated bite blocks, gastric channel </a:t>
            </a:r>
            <a:r>
              <a:rPr lang="en-US" b="0" dirty="0"/>
              <a:t>which reduces risk of pulmonary aspiration of gastric contents, design changes help it </a:t>
            </a:r>
            <a:r>
              <a:rPr lang="en-US" b="0" i="0" dirty="0">
                <a:effectLst/>
                <a:latin typeface="+mn-lt"/>
              </a:rPr>
              <a:t>acts better as conduits for tracheal tube placement</a:t>
            </a:r>
            <a:endParaRPr lang="en-MY" dirty="0">
              <a:latin typeface="+mn-lt"/>
            </a:endParaRPr>
          </a:p>
        </p:txBody>
      </p:sp>
      <p:sp>
        <p:nvSpPr>
          <p:cNvPr id="4" name="文本框 7">
            <a:extLst>
              <a:ext uri="{FF2B5EF4-FFF2-40B4-BE49-F238E27FC236}">
                <a16:creationId xmlns:a16="http://schemas.microsoft.com/office/drawing/2014/main" id="{D93BF94A-EE21-80C1-609E-130F995CD118}"/>
              </a:ext>
            </a:extLst>
          </p:cNvPr>
          <p:cNvSpPr txBox="1"/>
          <p:nvPr/>
        </p:nvSpPr>
        <p:spPr>
          <a:xfrm>
            <a:off x="611560" y="195486"/>
            <a:ext cx="74168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altLang="zh-CN" sz="2000" dirty="0">
                <a:solidFill>
                  <a:srgbClr val="0070C0"/>
                </a:solidFill>
                <a:latin typeface="+mn-ea"/>
                <a:ea typeface="+mn-ea"/>
              </a:rPr>
              <a:t>Evolution of Supraglottic Airway Devices</a:t>
            </a:r>
            <a:endParaRPr lang="zh-CN" altLang="en-US" sz="2000" i="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376975D8-59DC-F0F5-F677-FFBCB9D88D52}"/>
              </a:ext>
            </a:extLst>
          </p:cNvPr>
          <p:cNvSpPr/>
          <p:nvPr/>
        </p:nvSpPr>
        <p:spPr bwMode="auto">
          <a:xfrm>
            <a:off x="3831751" y="1275606"/>
            <a:ext cx="236193" cy="21602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MY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7B10C603-9DC4-E252-7335-769767C1B793}"/>
              </a:ext>
            </a:extLst>
          </p:cNvPr>
          <p:cNvSpPr/>
          <p:nvPr/>
        </p:nvSpPr>
        <p:spPr bwMode="auto">
          <a:xfrm>
            <a:off x="3831750" y="1995686"/>
            <a:ext cx="236193" cy="21602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MY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FFB8F32A-F9F9-214B-BFE2-49A505E44A18}"/>
              </a:ext>
            </a:extLst>
          </p:cNvPr>
          <p:cNvSpPr/>
          <p:nvPr/>
        </p:nvSpPr>
        <p:spPr bwMode="auto">
          <a:xfrm>
            <a:off x="3831749" y="3041021"/>
            <a:ext cx="236193" cy="21602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MY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81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112A1D-0141-8DCB-6326-AE4A9963CFDD}"/>
              </a:ext>
            </a:extLst>
          </p:cNvPr>
          <p:cNvSpPr txBox="1"/>
          <p:nvPr/>
        </p:nvSpPr>
        <p:spPr>
          <a:xfrm>
            <a:off x="467544" y="915566"/>
            <a:ext cx="770485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dirty="0"/>
              <a:t>4. Brimacombe, J. (1995). The advantages of the LMA over the tracheal tube or facemask: A meta-analysis. Canadian Journal of </a:t>
            </a:r>
            <a:r>
              <a:rPr lang="en-US" b="0" i="1" dirty="0" err="1"/>
              <a:t>Anaesthesia</a:t>
            </a:r>
            <a:r>
              <a:rPr lang="en-US" b="0" i="1" dirty="0"/>
              <a:t>, 42(11), 1017–1023. https://doi.org/10.1007/BF03011075</a:t>
            </a:r>
          </a:p>
          <a:p>
            <a:endParaRPr lang="en-US" dirty="0"/>
          </a:p>
          <a:p>
            <a:r>
              <a:rPr lang="en-US" b="0" dirty="0"/>
              <a:t>-&gt; The meta-analysis by Brimacombe (1995) found that the Laryngeal Mask Airway (LMA) has advantages over the tracheal tube (TT), including better </a:t>
            </a:r>
            <a:r>
              <a:rPr lang="en-US" b="0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hemodynamic stability</a:t>
            </a:r>
            <a:r>
              <a:rPr lang="en-US" b="0" dirty="0"/>
              <a:t> during induction and emergence, less </a:t>
            </a:r>
            <a:r>
              <a:rPr lang="en-US" b="0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postoperative sore throat</a:t>
            </a:r>
            <a:r>
              <a:rPr lang="en-US" b="0" dirty="0"/>
              <a:t>, and reduced </a:t>
            </a:r>
            <a:r>
              <a:rPr lang="en-US" b="0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coughing during emergence</a:t>
            </a:r>
            <a:r>
              <a:rPr lang="en-US" b="0" i="0" dirty="0">
                <a:effectLst/>
                <a:latin typeface="Google Sans"/>
              </a:rPr>
              <a:t>.</a:t>
            </a:r>
          </a:p>
          <a:p>
            <a:endParaRPr lang="en-US" b="0" dirty="0">
              <a:latin typeface="Google Sans"/>
            </a:endParaRPr>
          </a:p>
          <a:p>
            <a:endParaRPr lang="en-US" b="0" dirty="0">
              <a:latin typeface="Google Sans"/>
            </a:endParaRPr>
          </a:p>
          <a:p>
            <a:r>
              <a:rPr lang="en-US" dirty="0">
                <a:solidFill>
                  <a:srgbClr val="FF0000"/>
                </a:solidFill>
              </a:rPr>
              <a:t>Thus, the perception of SGAs as inferior to ETTs in terms of airway security should no longer be considered a barrier</a:t>
            </a:r>
          </a:p>
          <a:p>
            <a:endParaRPr lang="en-MY" b="0" dirty="0"/>
          </a:p>
        </p:txBody>
      </p:sp>
      <p:sp>
        <p:nvSpPr>
          <p:cNvPr id="6" name="Text Box 55">
            <a:extLst>
              <a:ext uri="{FF2B5EF4-FFF2-40B4-BE49-F238E27FC236}">
                <a16:creationId xmlns:a16="http://schemas.microsoft.com/office/drawing/2014/main" id="{EB7E3A78-0D17-E215-A760-E0CD4076A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23478"/>
            <a:ext cx="6776643" cy="4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2000" i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SGA vs ETT</a:t>
            </a:r>
            <a:endParaRPr lang="zh-CN" altLang="en-US" sz="2000" i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797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B2AF23-C81D-A401-4B45-FF87A42F7319}"/>
              </a:ext>
            </a:extLst>
          </p:cNvPr>
          <p:cNvSpPr txBox="1"/>
          <p:nvPr/>
        </p:nvSpPr>
        <p:spPr>
          <a:xfrm>
            <a:off x="755576" y="843558"/>
            <a:ext cx="698477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b="0" i="0" dirty="0">
                <a:solidFill>
                  <a:srgbClr val="232323"/>
                </a:solidFill>
                <a:effectLst/>
                <a:latin typeface="Fira Sans" panose="020F0502020204030204" pitchFamily="34" charset="0"/>
              </a:rPr>
              <a:t>Brimacombe J. The advantages of the LMA over the tracheal tube or facemask: a meta-analysis. </a:t>
            </a:r>
            <a:r>
              <a:rPr lang="en-US" b="0" i="1" dirty="0">
                <a:solidFill>
                  <a:srgbClr val="232323"/>
                </a:solidFill>
                <a:effectLst/>
                <a:latin typeface="Fira Sans" panose="020F0502020204030204" pitchFamily="34" charset="0"/>
              </a:rPr>
              <a:t>Can J </a:t>
            </a:r>
            <a:r>
              <a:rPr lang="en-US" b="0" i="1" dirty="0" err="1">
                <a:solidFill>
                  <a:srgbClr val="232323"/>
                </a:solidFill>
                <a:effectLst/>
                <a:latin typeface="Fira Sans" panose="020F0502020204030204" pitchFamily="34" charset="0"/>
              </a:rPr>
              <a:t>Anaesth</a:t>
            </a:r>
            <a:r>
              <a:rPr lang="en-US" b="0" i="0" dirty="0">
                <a:solidFill>
                  <a:srgbClr val="232323"/>
                </a:solidFill>
                <a:effectLst/>
                <a:latin typeface="Fira Sans" panose="020F0502020204030204" pitchFamily="34" charset="0"/>
              </a:rPr>
              <a:t> 1995; 42:1017–1023.</a:t>
            </a:r>
          </a:p>
          <a:p>
            <a:pPr marL="342900" indent="-342900">
              <a:buAutoNum type="arabicPeriod"/>
            </a:pPr>
            <a:r>
              <a:rPr lang="en-US" b="0" dirty="0"/>
              <a:t>Seung HY, Beirne OR. Laryngeal mask airways have a lower risk of airway complications compared with endotracheal intubation: a systematic review. </a:t>
            </a:r>
            <a:r>
              <a:rPr lang="en-US" b="0" i="1" dirty="0"/>
              <a:t>J Oral </a:t>
            </a:r>
            <a:r>
              <a:rPr lang="en-US" b="0" i="1" dirty="0" err="1"/>
              <a:t>Maxillofac</a:t>
            </a:r>
            <a:r>
              <a:rPr lang="en-US" b="0" i="1" dirty="0"/>
              <a:t> Surg</a:t>
            </a:r>
            <a:r>
              <a:rPr lang="en-US" b="0" dirty="0"/>
              <a:t> 2010; 68:2359–2376.</a:t>
            </a:r>
          </a:p>
          <a:p>
            <a:pPr marL="342900" indent="-342900">
              <a:buAutoNum type="arabicPeriod"/>
            </a:pPr>
            <a:r>
              <a:rPr lang="en-US" b="0" dirty="0"/>
              <a:t>Cook T, Howes B. Supraglottic airway devices: recent advances. </a:t>
            </a:r>
            <a:r>
              <a:rPr lang="en-US" b="0" i="1" dirty="0"/>
              <a:t>Continuing Educ </a:t>
            </a:r>
            <a:r>
              <a:rPr lang="en-US" b="0" i="1" dirty="0" err="1"/>
              <a:t>Anaesth</a:t>
            </a:r>
            <a:r>
              <a:rPr lang="en-US" b="0" i="1" dirty="0"/>
              <a:t> Crit Care Pain</a:t>
            </a:r>
            <a:r>
              <a:rPr lang="en-US" b="0" dirty="0"/>
              <a:t> 2011; 11:5</a:t>
            </a:r>
          </a:p>
          <a:p>
            <a:pPr marL="342900" indent="-342900">
              <a:buAutoNum type="arabicPeriod"/>
            </a:pPr>
            <a:r>
              <a:rPr lang="en-MY" b="0" dirty="0" err="1"/>
              <a:t>Ozdamar</a:t>
            </a:r>
            <a:r>
              <a:rPr lang="en-MY" b="0" dirty="0"/>
              <a:t> D, </a:t>
            </a:r>
            <a:r>
              <a:rPr lang="en-MY" b="0" dirty="0" err="1"/>
              <a:t>Guvenc</a:t>
            </a:r>
            <a:r>
              <a:rPr lang="en-MY" b="0" dirty="0"/>
              <a:t> BH, Toker K, et al Comparison of the effect of LMA and ETT on ventilation and intragastric pressure in </a:t>
            </a:r>
            <a:r>
              <a:rPr lang="en-MY" b="0" dirty="0" err="1"/>
              <a:t>pediatric</a:t>
            </a:r>
            <a:r>
              <a:rPr lang="en-MY" b="0" dirty="0"/>
              <a:t> laparoscopic procedures. </a:t>
            </a:r>
            <a:r>
              <a:rPr lang="en-MY" b="0" i="1" dirty="0"/>
              <a:t>Minerva </a:t>
            </a:r>
            <a:r>
              <a:rPr lang="en-MY" b="0" i="1" dirty="0" err="1"/>
              <a:t>Anestesiol</a:t>
            </a:r>
            <a:r>
              <a:rPr lang="en-MY" b="0" dirty="0"/>
              <a:t> 2010; 76:592–599.</a:t>
            </a:r>
            <a:endParaRPr lang="en-MY" dirty="0"/>
          </a:p>
        </p:txBody>
      </p:sp>
      <p:sp>
        <p:nvSpPr>
          <p:cNvPr id="2" name="Text Box 55">
            <a:extLst>
              <a:ext uri="{FF2B5EF4-FFF2-40B4-BE49-F238E27FC236}">
                <a16:creationId xmlns:a16="http://schemas.microsoft.com/office/drawing/2014/main" id="{6A238A51-EA68-B232-0F8E-123440D67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23478"/>
            <a:ext cx="6776643" cy="4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2000" i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References</a:t>
            </a:r>
            <a:endParaRPr lang="zh-CN" altLang="en-US" sz="2000" i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187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6EB494-CD0A-B894-B447-2C3AE1C37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6"/>
            <a:ext cx="9144000" cy="4851950"/>
          </a:xfrm>
          <a:prstGeom prst="rect">
            <a:avLst/>
          </a:prstGeom>
        </p:spPr>
      </p:pic>
      <p:sp>
        <p:nvSpPr>
          <p:cNvPr id="4" name="文本框 14">
            <a:extLst>
              <a:ext uri="{FF2B5EF4-FFF2-40B4-BE49-F238E27FC236}">
                <a16:creationId xmlns:a16="http://schemas.microsoft.com/office/drawing/2014/main" id="{8BFF16C5-B2C0-B894-401F-B4F74E1D480E}"/>
              </a:ext>
            </a:extLst>
          </p:cNvPr>
          <p:cNvSpPr txBox="1"/>
          <p:nvPr/>
        </p:nvSpPr>
        <p:spPr>
          <a:xfrm>
            <a:off x="467544" y="0"/>
            <a:ext cx="4226285" cy="2846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Changsha Magill Medical Technology Co. Ltd.</a:t>
            </a:r>
            <a:endParaRPr lang="zh-CN" altLang="en-US" sz="1400" dirty="0">
              <a:solidFill>
                <a:schemeClr val="bg1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588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" descr="%E5%96%89%E7%BD%A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2665" y="3507854"/>
            <a:ext cx="1698687" cy="120983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36" descr="23675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352" y="3507854"/>
            <a:ext cx="1151552" cy="121079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8" descr="40285584-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8016" y="2211833"/>
            <a:ext cx="1582580" cy="1198828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5" descr="IMG_18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7772" y="3507854"/>
            <a:ext cx="1917598" cy="120983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4" descr="IMG_18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8730" y="2211833"/>
            <a:ext cx="1590848" cy="1193136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611560" y="195486"/>
            <a:ext cx="74168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altLang="zh-CN" sz="2000" dirty="0">
                <a:solidFill>
                  <a:srgbClr val="0070C0"/>
                </a:solidFill>
                <a:latin typeface="+mn-ea"/>
                <a:ea typeface="+mn-ea"/>
              </a:rPr>
              <a:t>Generations of Supraglottic Airway Devices</a:t>
            </a:r>
            <a:endParaRPr lang="zh-CN" altLang="en-US" sz="2000" i="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3528" y="1034350"/>
            <a:ext cx="31683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altLang="zh-CN" sz="1600" dirty="0">
                <a:solidFill>
                  <a:srgbClr val="0070C0"/>
                </a:solidFill>
                <a:latin typeface="+mn-ea"/>
                <a:ea typeface="+mn-ea"/>
              </a:rPr>
              <a:t>3rd</a:t>
            </a:r>
            <a:r>
              <a:rPr lang="en-US" altLang="zh-CN" sz="1600" i="0" dirty="0">
                <a:solidFill>
                  <a:srgbClr val="0070C0"/>
                </a:solidFill>
                <a:latin typeface="+mn-ea"/>
                <a:ea typeface="+mn-ea"/>
              </a:rPr>
              <a:t> Gen.</a:t>
            </a:r>
            <a:r>
              <a:rPr lang="zh-CN" altLang="en-US" sz="1600" dirty="0">
                <a:solidFill>
                  <a:srgbClr val="0070C0"/>
                </a:solidFill>
                <a:latin typeface="+mn-ea"/>
                <a:ea typeface="+mn-ea"/>
              </a:rPr>
              <a:t> </a:t>
            </a:r>
            <a:r>
              <a:rPr lang="en-US" altLang="zh-CN" sz="1600" i="0" dirty="0">
                <a:solidFill>
                  <a:srgbClr val="0070C0"/>
                </a:solidFill>
                <a:latin typeface="+mn-ea"/>
                <a:ea typeface="+mn-ea"/>
              </a:rPr>
              <a:t>+ video channel</a:t>
            </a:r>
            <a:endParaRPr lang="zh-CN" altLang="en-US" sz="1600" i="0" dirty="0">
              <a:solidFill>
                <a:srgbClr val="FF6600"/>
              </a:solidFill>
              <a:latin typeface="+mn-ea"/>
              <a:ea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3528" y="2349964"/>
            <a:ext cx="37526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altLang="zh-CN" sz="1600" i="0" dirty="0">
                <a:solidFill>
                  <a:srgbClr val="0070C0"/>
                </a:solidFill>
                <a:latin typeface="+mn-ea"/>
                <a:ea typeface="+mn-ea"/>
              </a:rPr>
              <a:t>2</a:t>
            </a:r>
            <a:r>
              <a:rPr lang="en-US" altLang="zh-CN" sz="1600" i="0" baseline="30000" dirty="0">
                <a:solidFill>
                  <a:srgbClr val="0070C0"/>
                </a:solidFill>
                <a:latin typeface="+mn-ea"/>
                <a:ea typeface="+mn-ea"/>
              </a:rPr>
              <a:t>nd</a:t>
            </a:r>
            <a:r>
              <a:rPr lang="en-US" altLang="zh-CN" sz="1600" i="0" dirty="0">
                <a:solidFill>
                  <a:srgbClr val="0070C0"/>
                </a:solidFill>
                <a:latin typeface="+mn-ea"/>
                <a:ea typeface="+mn-ea"/>
              </a:rPr>
              <a:t> Gen</a:t>
            </a:r>
            <a:r>
              <a:rPr lang="zh-CN" altLang="en-US" sz="1600" i="0" dirty="0">
                <a:solidFill>
                  <a:srgbClr val="0070C0"/>
                </a:solidFill>
                <a:latin typeface="+mn-ea"/>
                <a:ea typeface="+mn-ea"/>
              </a:rPr>
              <a:t>：</a:t>
            </a:r>
            <a:r>
              <a:rPr lang="en-US" altLang="zh-CN" sz="1600" dirty="0">
                <a:solidFill>
                  <a:srgbClr val="0070C0"/>
                </a:solidFill>
                <a:latin typeface="+mn-ea"/>
                <a:ea typeface="+mn-ea"/>
              </a:rPr>
              <a:t>+ </a:t>
            </a:r>
            <a:r>
              <a:rPr lang="en-US" altLang="zh-CN" sz="1600" i="0" dirty="0">
                <a:solidFill>
                  <a:srgbClr val="0070C0"/>
                </a:solidFill>
                <a:latin typeface="+mn-ea"/>
                <a:ea typeface="+mn-ea"/>
              </a:rPr>
              <a:t>gastric channel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09354" y="3770596"/>
            <a:ext cx="3600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altLang="zh-CN" sz="1600" i="0" dirty="0">
                <a:solidFill>
                  <a:srgbClr val="0070C0"/>
                </a:solidFill>
                <a:latin typeface="+mn-ea"/>
                <a:ea typeface="+mn-ea"/>
              </a:rPr>
              <a:t>1</a:t>
            </a:r>
            <a:r>
              <a:rPr lang="en-US" altLang="zh-CN" sz="1600" i="0" baseline="30000" dirty="0">
                <a:solidFill>
                  <a:srgbClr val="0070C0"/>
                </a:solidFill>
                <a:latin typeface="+mn-ea"/>
                <a:ea typeface="+mn-ea"/>
              </a:rPr>
              <a:t>st</a:t>
            </a:r>
            <a:r>
              <a:rPr lang="en-US" altLang="zh-CN" sz="1600" i="0" dirty="0">
                <a:solidFill>
                  <a:srgbClr val="0070C0"/>
                </a:solidFill>
                <a:latin typeface="+mn-ea"/>
                <a:ea typeface="+mn-ea"/>
              </a:rPr>
              <a:t> Gen</a:t>
            </a:r>
            <a:r>
              <a:rPr lang="zh-CN" altLang="en-US" sz="1600" i="0" dirty="0">
                <a:solidFill>
                  <a:srgbClr val="0070C0"/>
                </a:solidFill>
                <a:latin typeface="+mn-ea"/>
                <a:ea typeface="+mn-ea"/>
              </a:rPr>
              <a:t>：</a:t>
            </a:r>
            <a:r>
              <a:rPr lang="en-US" altLang="zh-CN" sz="1600" i="0" dirty="0">
                <a:solidFill>
                  <a:srgbClr val="0070C0"/>
                </a:solidFill>
                <a:latin typeface="+mn-ea"/>
                <a:ea typeface="+mn-ea"/>
              </a:rPr>
              <a:t>only airway channel </a:t>
            </a:r>
            <a:endParaRPr lang="zh-CN" altLang="en-US" sz="1600" i="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12" name="图片 11" descr="图形用户界面&#10;&#10;描述已自动生成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969" y="531964"/>
            <a:ext cx="2903522" cy="180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1483AC-35E4-32C8-2903-FC013CFEA818}"/>
              </a:ext>
            </a:extLst>
          </p:cNvPr>
          <p:cNvSpPr txBox="1"/>
          <p:nvPr/>
        </p:nvSpPr>
        <p:spPr>
          <a:xfrm>
            <a:off x="467544" y="771550"/>
            <a:ext cx="777686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/>
              <a:t>SGA can be used for airway management in anesthesia and emergency medicine to </a:t>
            </a:r>
            <a:r>
              <a:rPr lang="en-US" sz="2000" dirty="0"/>
              <a:t>keep the upper airway clear for unobstructed ventilation. </a:t>
            </a:r>
          </a:p>
          <a:p>
            <a:endParaRPr lang="en-US" sz="2000" dirty="0"/>
          </a:p>
          <a:p>
            <a:r>
              <a:rPr lang="en-US" sz="2000" b="0" dirty="0"/>
              <a:t>Four decades since supraglottic airways (SGAs) were introduced into anesthetic practice. However, they have not become the standard of care for some anesthesiologists, largely due to concerns about </a:t>
            </a:r>
            <a:r>
              <a:rPr lang="en-US" sz="2000" dirty="0"/>
              <a:t>dislodgement</a:t>
            </a:r>
            <a:r>
              <a:rPr lang="en-US" sz="2000" b="0" dirty="0"/>
              <a:t> and </a:t>
            </a:r>
            <a:r>
              <a:rPr lang="en-US" sz="2000" dirty="0"/>
              <a:t>reduced airway control </a:t>
            </a:r>
            <a:r>
              <a:rPr lang="en-US" sz="2000" b="0" dirty="0"/>
              <a:t>compared to endotracheal tubes (ETTs).</a:t>
            </a:r>
          </a:p>
          <a:p>
            <a:endParaRPr lang="en-US" sz="2000" b="0" dirty="0"/>
          </a:p>
          <a:p>
            <a:r>
              <a:rPr lang="en-US" sz="2000" b="0" dirty="0"/>
              <a:t>Multiple large-scale clinical trials and systematic reviews have </a:t>
            </a:r>
            <a:r>
              <a:rPr lang="en-US" sz="2000" dirty="0"/>
              <a:t>confirmed the safety, reliability, and efficacy of SGAs </a:t>
            </a:r>
            <a:r>
              <a:rPr lang="en-US" sz="2000" b="0" dirty="0"/>
              <a:t>across a wide range of surgical settings. </a:t>
            </a:r>
          </a:p>
        </p:txBody>
      </p:sp>
      <p:sp>
        <p:nvSpPr>
          <p:cNvPr id="6" name="文本框 4">
            <a:extLst>
              <a:ext uri="{FF2B5EF4-FFF2-40B4-BE49-F238E27FC236}">
                <a16:creationId xmlns:a16="http://schemas.microsoft.com/office/drawing/2014/main" id="{FE1934AA-29D3-7109-D177-6AC05F10395C}"/>
              </a:ext>
            </a:extLst>
          </p:cNvPr>
          <p:cNvSpPr txBox="1"/>
          <p:nvPr/>
        </p:nvSpPr>
        <p:spPr>
          <a:xfrm>
            <a:off x="755576" y="123478"/>
            <a:ext cx="5472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SGAs are better than ETTs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700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1A0CFA-716C-E201-0F96-0D9A118F808A}"/>
              </a:ext>
            </a:extLst>
          </p:cNvPr>
          <p:cNvSpPr txBox="1"/>
          <p:nvPr/>
        </p:nvSpPr>
        <p:spPr>
          <a:xfrm>
            <a:off x="467544" y="915566"/>
            <a:ext cx="763284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latin typeface="+mn-lt"/>
              </a:rPr>
              <a:t>In fact, SGAs are associated with several advantages when compare to ETT reduced airway morbidity, lower incidence of sore throat, and ease of insertion, without compromising patient safety. </a:t>
            </a:r>
          </a:p>
          <a:p>
            <a:endParaRPr lang="en-US" b="0" dirty="0">
              <a:latin typeface="+mn-lt"/>
            </a:endParaRPr>
          </a:p>
          <a:p>
            <a:r>
              <a:rPr lang="en-US" u="sng" kern="0" dirty="0"/>
              <a:t>Advantages of SGA over ETT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Easier and quicker insertion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b="0" dirty="0"/>
              <a:t>Reduction in neuromuscular blocking drug (NMBD) usage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b="0" dirty="0"/>
              <a:t>Hemodynamic stability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Less invasive, reduced airway trauma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Less emergence coughing, hoarseness, sore throat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Rescue device in difficult airway management</a:t>
            </a:r>
          </a:p>
          <a:p>
            <a:endParaRPr lang="en-US" b="0" dirty="0">
              <a:latin typeface="+mn-lt"/>
            </a:endParaRPr>
          </a:p>
        </p:txBody>
      </p:sp>
      <p:sp>
        <p:nvSpPr>
          <p:cNvPr id="4" name="文本框 4">
            <a:extLst>
              <a:ext uri="{FF2B5EF4-FFF2-40B4-BE49-F238E27FC236}">
                <a16:creationId xmlns:a16="http://schemas.microsoft.com/office/drawing/2014/main" id="{432B7724-A780-AE0F-7D2A-376A6597C0F1}"/>
              </a:ext>
            </a:extLst>
          </p:cNvPr>
          <p:cNvSpPr txBox="1"/>
          <p:nvPr/>
        </p:nvSpPr>
        <p:spPr>
          <a:xfrm>
            <a:off x="755576" y="123478"/>
            <a:ext cx="5472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altLang="zh-CN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SGAs are better than ETTs</a:t>
            </a:r>
            <a:endParaRPr lang="zh-CN" altLang="en-US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123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5">
            <a:extLst>
              <a:ext uri="{FF2B5EF4-FFF2-40B4-BE49-F238E27FC236}">
                <a16:creationId xmlns:a16="http://schemas.microsoft.com/office/drawing/2014/main" id="{EF97FB13-D18D-7234-4FC2-0366AA63A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23478"/>
            <a:ext cx="6776643" cy="4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2000" i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SGA vs ETT</a:t>
            </a:r>
            <a:endParaRPr lang="zh-CN" altLang="en-US" sz="2000" i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C5655B9-98B6-A89C-C450-B7E9382476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01310"/>
              </p:ext>
            </p:extLst>
          </p:nvPr>
        </p:nvGraphicFramePr>
        <p:xfrm>
          <a:off x="1750094" y="817884"/>
          <a:ext cx="7272807" cy="3307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36802713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1818797112"/>
                    </a:ext>
                  </a:extLst>
                </a:gridCol>
                <a:gridCol w="2880319">
                  <a:extLst>
                    <a:ext uri="{9D8B030D-6E8A-4147-A177-3AD203B41FA5}">
                      <a16:colId xmlns:a16="http://schemas.microsoft.com/office/drawing/2014/main" val="30892018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MY" sz="1600" dirty="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48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/>
                        <a:t>Endotracheal 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48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/>
                        <a:t>Supraglottic Airway Device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72481"/>
                  </a:ext>
                </a:extLst>
              </a:tr>
              <a:tr h="272779">
                <a:tc>
                  <a:txBody>
                    <a:bodyPr/>
                    <a:lstStyle/>
                    <a:p>
                      <a:r>
                        <a:rPr lang="en-MY" sz="1500" dirty="0"/>
                        <a:t>Insertion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Requires laryngoscopy, more technically demanding</a:t>
                      </a:r>
                      <a:endParaRPr lang="en-MY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500" b="1" dirty="0"/>
                        <a:t>Easier insertion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120794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r>
                        <a:rPr lang="en-MY" sz="1500" dirty="0"/>
                        <a:t>Skills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500" dirty="0"/>
                        <a:t>Required more skills and experience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Easier for less experience personnel</a:t>
                      </a:r>
                      <a:endParaRPr lang="en-MY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656087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r>
                        <a:rPr lang="en-MY" sz="1500" dirty="0"/>
                        <a:t>Airway/dental trauma</a:t>
                      </a:r>
                      <a:r>
                        <a:rPr lang="en-MY" sz="1500" baseline="30000" dirty="0"/>
                        <a:t>1</a:t>
                      </a:r>
                      <a:endParaRPr lang="en-MY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500" dirty="0"/>
                        <a:t>Higher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500" b="1" dirty="0"/>
                        <a:t>Lower 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399969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r>
                        <a:rPr lang="en-MY" sz="1500" dirty="0"/>
                        <a:t>Muscle relaxant and reversal agents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500" dirty="0"/>
                        <a:t>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500" b="1" dirty="0"/>
                        <a:t>Optional, often not required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907235"/>
                  </a:ext>
                </a:extLst>
              </a:tr>
              <a:tr h="342488">
                <a:tc>
                  <a:txBody>
                    <a:bodyPr/>
                    <a:lstStyle/>
                    <a:p>
                      <a:r>
                        <a:rPr lang="en-MY" sz="1500" dirty="0"/>
                        <a:t>Drug-related complications</a:t>
                      </a:r>
                      <a:r>
                        <a:rPr lang="en-MY" sz="1500" baseline="30000" dirty="0"/>
                        <a:t>2,3</a:t>
                      </a:r>
                      <a:endParaRPr lang="en-MY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500" dirty="0"/>
                        <a:t>Higher incidence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500" b="1" dirty="0"/>
                        <a:t>Lower incidence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412520"/>
                  </a:ext>
                </a:extLst>
              </a:tr>
            </a:tbl>
          </a:graphicData>
        </a:graphic>
      </p:graphicFrame>
      <p:pic>
        <p:nvPicPr>
          <p:cNvPr id="16" name="Picture 4" descr="查看源图像">
            <a:extLst>
              <a:ext uri="{FF2B5EF4-FFF2-40B4-BE49-F238E27FC236}">
                <a16:creationId xmlns:a16="http://schemas.microsoft.com/office/drawing/2014/main" id="{D6965AA9-8A67-4F03-E2D8-998E628B9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1" y="817884"/>
            <a:ext cx="1637258" cy="12816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577D07CE-F5F5-0F62-8370-62C86B18EA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268" t="27600" r="25733" b="10801"/>
          <a:stretch>
            <a:fillRect/>
          </a:stretch>
        </p:blipFill>
        <p:spPr>
          <a:xfrm>
            <a:off x="75785" y="2787774"/>
            <a:ext cx="1607534" cy="13377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00022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3B6CDAE-5B18-BFB4-C038-6CC94A4DB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671219"/>
              </p:ext>
            </p:extLst>
          </p:nvPr>
        </p:nvGraphicFramePr>
        <p:xfrm>
          <a:off x="935596" y="856947"/>
          <a:ext cx="7272807" cy="24140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204">
                  <a:extLst>
                    <a:ext uri="{9D8B030D-6E8A-4147-A177-3AD203B41FA5}">
                      <a16:colId xmlns:a16="http://schemas.microsoft.com/office/drawing/2014/main" val="3932718516"/>
                    </a:ext>
                  </a:extLst>
                </a:gridCol>
                <a:gridCol w="2556284">
                  <a:extLst>
                    <a:ext uri="{9D8B030D-6E8A-4147-A177-3AD203B41FA5}">
                      <a16:colId xmlns:a16="http://schemas.microsoft.com/office/drawing/2014/main" val="2995206565"/>
                    </a:ext>
                  </a:extLst>
                </a:gridCol>
                <a:gridCol w="2880319">
                  <a:extLst>
                    <a:ext uri="{9D8B030D-6E8A-4147-A177-3AD203B41FA5}">
                      <a16:colId xmlns:a16="http://schemas.microsoft.com/office/drawing/2014/main" val="1747891667"/>
                    </a:ext>
                  </a:extLst>
                </a:gridCol>
              </a:tblGrid>
              <a:tr h="384043">
                <a:tc>
                  <a:txBody>
                    <a:bodyPr/>
                    <a:lstStyle/>
                    <a:p>
                      <a:r>
                        <a:rPr lang="en-MY" sz="1600" dirty="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48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/>
                        <a:t>Endotracheal 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48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/>
                        <a:t>Supraglottic Airway Device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394881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r>
                        <a:rPr lang="en-MY" sz="1500" dirty="0"/>
                        <a:t>Hemodynamic</a:t>
                      </a:r>
                      <a:r>
                        <a:rPr lang="en-MY" sz="1500" baseline="30000" dirty="0"/>
                        <a:t>4,5</a:t>
                      </a:r>
                      <a:endParaRPr lang="en-MY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500" dirty="0"/>
                        <a:t>More impact (due to sympathetic response)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500" b="1" dirty="0"/>
                        <a:t>Less 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9431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r>
                        <a:rPr lang="en-MY" sz="1500" dirty="0"/>
                        <a:t>Intraocular pressure</a:t>
                      </a:r>
                      <a:r>
                        <a:rPr lang="en-MY" sz="1500" baseline="30000" dirty="0"/>
                        <a:t>6</a:t>
                      </a:r>
                      <a:endParaRPr lang="en-MY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500" dirty="0"/>
                        <a:t>More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500" b="1" dirty="0"/>
                        <a:t>Less 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647593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r>
                        <a:rPr lang="en-MY" sz="1500" dirty="0"/>
                        <a:t>Post-op complications</a:t>
                      </a:r>
                      <a:r>
                        <a:rPr lang="en-MY" sz="1500" baseline="30000" dirty="0"/>
                        <a:t>7</a:t>
                      </a:r>
                      <a:endParaRPr lang="en-MY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500" dirty="0"/>
                        <a:t>Coughing, sore throat, hoarseness are common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500" b="1" dirty="0"/>
                        <a:t>Less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190834"/>
                  </a:ext>
                </a:extLst>
              </a:tr>
              <a:tr h="384043">
                <a:tc>
                  <a:txBody>
                    <a:bodyPr/>
                    <a:lstStyle/>
                    <a:p>
                      <a:r>
                        <a:rPr lang="en-MY" sz="1500" dirty="0"/>
                        <a:t>Post op recovery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500" dirty="0"/>
                        <a:t>Slower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1500" b="1" dirty="0"/>
                        <a:t>Faster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74318"/>
                  </a:ext>
                </a:extLst>
              </a:tr>
            </a:tbl>
          </a:graphicData>
        </a:graphic>
      </p:graphicFrame>
      <p:pic>
        <p:nvPicPr>
          <p:cNvPr id="5" name="Picture 6">
            <a:extLst>
              <a:ext uri="{FF2B5EF4-FFF2-40B4-BE49-F238E27FC236}">
                <a16:creationId xmlns:a16="http://schemas.microsoft.com/office/drawing/2014/main" id="{A9E1ED4B-AA23-C7F4-7460-92C71E516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971" y="3296625"/>
            <a:ext cx="2227432" cy="13155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6" name="文本框 11">
            <a:extLst>
              <a:ext uri="{FF2B5EF4-FFF2-40B4-BE49-F238E27FC236}">
                <a16:creationId xmlns:a16="http://schemas.microsoft.com/office/drawing/2014/main" id="{5B2D8FA3-C250-C7C5-0D16-EEB4FF3215A8}"/>
              </a:ext>
            </a:extLst>
          </p:cNvPr>
          <p:cNvSpPr txBox="1"/>
          <p:nvPr/>
        </p:nvSpPr>
        <p:spPr>
          <a:xfrm>
            <a:off x="3870344" y="4058204"/>
            <a:ext cx="211062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b="0" dirty="0">
                <a:latin typeface="+mn-ea"/>
                <a:ea typeface="+mn-ea"/>
              </a:rPr>
              <a:t>Dr. Joseph Brimacombe showing comfort and secure airway seal of Laryngeal Mask</a:t>
            </a:r>
            <a:endParaRPr lang="zh-CN" altLang="en-US" sz="1000" b="0" dirty="0">
              <a:latin typeface="+mn-ea"/>
              <a:ea typeface="+mn-ea"/>
            </a:endParaRPr>
          </a:p>
        </p:txBody>
      </p:sp>
      <p:sp>
        <p:nvSpPr>
          <p:cNvPr id="8" name="Text Box 55">
            <a:extLst>
              <a:ext uri="{FF2B5EF4-FFF2-40B4-BE49-F238E27FC236}">
                <a16:creationId xmlns:a16="http://schemas.microsoft.com/office/drawing/2014/main" id="{D4F831F8-2953-CB21-3D72-B10564EE3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23478"/>
            <a:ext cx="6776643" cy="4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2000" i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SGA vs ETT</a:t>
            </a:r>
            <a:endParaRPr lang="zh-CN" altLang="en-US" sz="2000" i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532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2BE5F6-E528-EBA1-C459-8EBD316CE751}"/>
              </a:ext>
            </a:extLst>
          </p:cNvPr>
          <p:cNvSpPr txBox="1"/>
          <p:nvPr/>
        </p:nvSpPr>
        <p:spPr>
          <a:xfrm>
            <a:off x="467544" y="786646"/>
            <a:ext cx="7560840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/>
              <a:t>Publications that proved safety and efficacy of SGAs comparable to ETTs</a:t>
            </a:r>
            <a:endParaRPr lang="en-US" b="0" u="sng" dirty="0">
              <a:latin typeface="+mn-lt"/>
            </a:endParaRPr>
          </a:p>
          <a:p>
            <a:endParaRPr lang="en-US" b="0" dirty="0">
              <a:latin typeface="+mn-lt"/>
            </a:endParaRPr>
          </a:p>
          <a:p>
            <a:r>
              <a:rPr lang="en-US" sz="1600" b="0" i="1" dirty="0">
                <a:latin typeface="+mn-lt"/>
              </a:rPr>
              <a:t>1. Park, S. K., Ko, G., Choi, G. J., Ahn, E. J., &amp; Kang, H. (2016). Comparison between supraglottic airway devices and endotracheal tubes in patients undergoing laparoscopic surgery: A systematic review and meta-analysis. Medicine, 95(33), e4598. </a:t>
            </a:r>
            <a:r>
              <a:rPr lang="en-US" sz="1600" b="0" i="1" dirty="0"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https://doi.org/10.1097/MD.0000000000004598</a:t>
            </a:r>
            <a:endParaRPr lang="en-US" sz="1600" b="0" i="1" dirty="0">
              <a:latin typeface="+mn-lt"/>
            </a:endParaRPr>
          </a:p>
          <a:p>
            <a:endParaRPr lang="en-US" b="0" dirty="0">
              <a:latin typeface="+mn-lt"/>
            </a:endParaRPr>
          </a:p>
          <a:p>
            <a:r>
              <a:rPr lang="en-US" b="0" dirty="0"/>
              <a:t>-&gt; A systematic review and meta-analysis of 17 studies found that SGAs and ETTs had comparable insertion success rates, insertion times, and oropharyngeal leak pressures in patients undergoing </a:t>
            </a:r>
            <a:r>
              <a:rPr lang="en-US" b="0" u="sng" dirty="0"/>
              <a:t>laparoscopic surgery.</a:t>
            </a:r>
          </a:p>
          <a:p>
            <a:endParaRPr lang="en-US" b="0" dirty="0">
              <a:latin typeface="+mn-lt"/>
            </a:endParaRPr>
          </a:p>
        </p:txBody>
      </p:sp>
      <p:sp>
        <p:nvSpPr>
          <p:cNvPr id="5" name="Text Box 55">
            <a:extLst>
              <a:ext uri="{FF2B5EF4-FFF2-40B4-BE49-F238E27FC236}">
                <a16:creationId xmlns:a16="http://schemas.microsoft.com/office/drawing/2014/main" id="{ABBCE36E-6631-EB36-EA06-E07B07325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23478"/>
            <a:ext cx="6776643" cy="4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2000" i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SGA vs ETT</a:t>
            </a:r>
            <a:endParaRPr lang="zh-CN" altLang="en-US" sz="2000" i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932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9518EF-A88A-E614-46AB-19E498FCB247}"/>
              </a:ext>
            </a:extLst>
          </p:cNvPr>
          <p:cNvSpPr txBox="1"/>
          <p:nvPr/>
        </p:nvSpPr>
        <p:spPr>
          <a:xfrm>
            <a:off x="539552" y="843558"/>
            <a:ext cx="763284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dirty="0"/>
              <a:t>2. Nair, A., Borkar, N., </a:t>
            </a:r>
            <a:r>
              <a:rPr lang="en-US" b="0" i="1" dirty="0" err="1"/>
              <a:t>Murke</a:t>
            </a:r>
            <a:r>
              <a:rPr lang="en-US" b="0" i="1" dirty="0"/>
              <a:t>, S. S., &amp; </a:t>
            </a:r>
            <a:r>
              <a:rPr lang="en-US" b="0" i="1" dirty="0" err="1"/>
              <a:t>Dudhedia</a:t>
            </a:r>
            <a:r>
              <a:rPr lang="en-US" b="0" i="1" dirty="0"/>
              <a:t>, U. (2024). Safety and efficacy of the use of supraglottic airway devices in children and adolescents undergoing adenotonsillectomy—A systematic review and meta-analysis. Journal of Personalized Medicine, 14(3), 311. </a:t>
            </a:r>
            <a:r>
              <a:rPr lang="en-US" b="0" i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https://doi.org/10.3390/jpm14030311</a:t>
            </a:r>
            <a:endParaRPr lang="en-US" b="0" i="1" dirty="0"/>
          </a:p>
          <a:p>
            <a:endParaRPr lang="en-MY" b="0" i="1" dirty="0"/>
          </a:p>
          <a:p>
            <a:r>
              <a:rPr lang="en-MY" b="0" i="1" dirty="0"/>
              <a:t>-&gt;</a:t>
            </a:r>
            <a:r>
              <a:rPr lang="en-US" b="0" dirty="0"/>
              <a:t>SGAs have been shown to be effective alternatives to ETTs, offering less irritation to reactive airways and reducing perioperative complications like coughing and laryngospasm in </a:t>
            </a:r>
            <a:r>
              <a:rPr lang="en-US" b="0" u="sng" dirty="0"/>
              <a:t>pediatric patients</a:t>
            </a:r>
            <a:endParaRPr lang="en-MY" b="0" i="1" u="sng" dirty="0"/>
          </a:p>
        </p:txBody>
      </p:sp>
      <p:sp>
        <p:nvSpPr>
          <p:cNvPr id="4" name="Text Box 55">
            <a:extLst>
              <a:ext uri="{FF2B5EF4-FFF2-40B4-BE49-F238E27FC236}">
                <a16:creationId xmlns:a16="http://schemas.microsoft.com/office/drawing/2014/main" id="{81A1EBCB-544F-E47C-7B25-CC087204E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23478"/>
            <a:ext cx="6776643" cy="4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2000" i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SGA vs ETT</a:t>
            </a:r>
            <a:endParaRPr lang="zh-CN" altLang="en-US" sz="2000" i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698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BEB901-FFE1-4604-3C48-8B1B88C73B67}"/>
              </a:ext>
            </a:extLst>
          </p:cNvPr>
          <p:cNvSpPr txBox="1"/>
          <p:nvPr/>
        </p:nvSpPr>
        <p:spPr>
          <a:xfrm>
            <a:off x="611560" y="915566"/>
            <a:ext cx="756084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b="0" i="1" dirty="0"/>
              <a:t>3. Kumar, T., Bharati, B., Suman, S., Kumar, S., Acharya, G., &amp; Lakra, L. (2023). Supraglottic airway devices versus endotracheal intubation for laparoscopic surgeries: An updated systematic review and meta-analysis of randomised controlled trials. Indian Journal of Anaesthesia, 67(5), 409–419. </a:t>
            </a:r>
            <a:r>
              <a:rPr lang="en-MY" b="0" i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https://doi.org/10.4103/ija.ija_398_22</a:t>
            </a:r>
            <a:endParaRPr lang="en-MY" b="0" i="1" dirty="0"/>
          </a:p>
          <a:p>
            <a:endParaRPr lang="en-MY" b="0" i="1" dirty="0"/>
          </a:p>
          <a:p>
            <a:r>
              <a:rPr lang="en-MY" b="0" i="1" dirty="0"/>
              <a:t>-&gt; </a:t>
            </a:r>
            <a:r>
              <a:rPr lang="en-US" b="0" dirty="0"/>
              <a:t>A recent meta-analysis by Kumar et al. (2023) found that SGAs were associated with significantly lower incidences of sore throat and hoarseness postoperatively (RR ~0.44 for sore throat; RR ~0.38 for hoarseness) and fewer occurrences of cough, without significant increase in more serious airway complication</a:t>
            </a:r>
            <a:endParaRPr lang="en-MY" b="0" dirty="0"/>
          </a:p>
        </p:txBody>
      </p:sp>
      <p:sp>
        <p:nvSpPr>
          <p:cNvPr id="4" name="Text Box 55">
            <a:extLst>
              <a:ext uri="{FF2B5EF4-FFF2-40B4-BE49-F238E27FC236}">
                <a16:creationId xmlns:a16="http://schemas.microsoft.com/office/drawing/2014/main" id="{A8AB555B-C15E-3A97-D721-9531BB34A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23478"/>
            <a:ext cx="6776643" cy="4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9" tIns="45709" rIns="91419" bIns="4570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en-US" altLang="zh-CN" sz="2000" i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SGA vs ETT</a:t>
            </a:r>
            <a:endParaRPr lang="zh-CN" altLang="en-US" sz="2000" i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428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SLIDE_COUNT" val="1"/>
  <p:tag name="ISPRING_SCORM_RATE_SLIDES" val="0"/>
  <p:tag name="ISPRING_SCORM_RATE_QUIZZES" val="0"/>
  <p:tag name="ISPRING_SCORM_PASSING_SCORE" val="0.0000000000"/>
  <p:tag name="GENSWF_OUTPUT_FILE_NAME" val="22-"/>
  <p:tag name="ISPRING_RESOURCE_PATHS_HASH_2" val="dd605faedef9b7b7285347d268bb89f5f81ab715"/>
</p:tagLst>
</file>

<file path=ppt/theme/theme1.xml><?xml version="1.0" encoding="utf-8"?>
<a:theme xmlns:a="http://schemas.openxmlformats.org/drawingml/2006/main" name="微笑PPT - 小A">
  <a:themeElements>
    <a:clrScheme name="自定义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073E87"/>
      </a:accent1>
      <a:accent2>
        <a:srgbClr val="2D82F4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微笑PPT - 小A">
      <a:majorFont>
        <a:latin typeface="Arial"/>
        <a:ea typeface="微软雅黑"/>
        <a:cs typeface="宋体"/>
      </a:majorFont>
      <a:minorFont>
        <a:latin typeface="Arial"/>
        <a:ea typeface="微软雅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lnDef>
  </a:objectDefaults>
  <a:extraClrSchemeLst>
    <a:extraClrScheme>
      <a:clrScheme name="微笑PPT - 小A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微笑PPT - 小A">
  <a:themeElements>
    <a:clrScheme name="自定义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073E87"/>
      </a:accent1>
      <a:accent2>
        <a:srgbClr val="2D82F4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微笑PPT - 小A">
      <a:majorFont>
        <a:latin typeface="Arial"/>
        <a:ea typeface="微软雅黑"/>
        <a:cs typeface="宋体"/>
      </a:majorFont>
      <a:minorFont>
        <a:latin typeface="Arial"/>
        <a:ea typeface="微软雅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lnDef>
  </a:objectDefaults>
  <a:extraClrSchemeLst>
    <a:extraClrScheme>
      <a:clrScheme name="微笑PPT - 小A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110D623C3C664B860629D77C21E86D" ma:contentTypeVersion="8" ma:contentTypeDescription="Create a new document." ma:contentTypeScope="" ma:versionID="6682648389df74e33f2e5160ccac4321">
  <xsd:schema xmlns:xsd="http://www.w3.org/2001/XMLSchema" xmlns:xs="http://www.w3.org/2001/XMLSchema" xmlns:p="http://schemas.microsoft.com/office/2006/metadata/properties" xmlns:ns2="f761a5b1-b0ac-49bc-ac00-67c852f19f23" targetNamespace="http://schemas.microsoft.com/office/2006/metadata/properties" ma:root="true" ma:fieldsID="2ff6af8f3695a11a0e36fec289f0f153" ns2:_="">
    <xsd:import namespace="f761a5b1-b0ac-49bc-ac00-67c852f19f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61a5b1-b0ac-49bc-ac00-67c852f19f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6F4554-5C90-42FB-B77F-17182D46A816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f761a5b1-b0ac-49bc-ac00-67c852f19f2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BE2CF89-F541-49CF-8433-EC5864144D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61a5b1-b0ac-49bc-ac00-67c852f19f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5CA1D0-3040-440D-8108-BC0E861A72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7982</TotalTime>
  <Words>1146</Words>
  <Application>Microsoft Office PowerPoint</Application>
  <PresentationFormat>On-screen Show (16:9)</PresentationFormat>
  <Paragraphs>97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微软雅黑</vt:lpstr>
      <vt:lpstr>宋体</vt:lpstr>
      <vt:lpstr>Arial</vt:lpstr>
      <vt:lpstr>Calibri</vt:lpstr>
      <vt:lpstr>Fira Sans</vt:lpstr>
      <vt:lpstr>Google Sans</vt:lpstr>
      <vt:lpstr>Wingdings</vt:lpstr>
      <vt:lpstr>方正正粗黑简体</vt:lpstr>
      <vt:lpstr>微笑PPT - 小A</vt:lpstr>
      <vt:lpstr>1_微笑PPT - 小A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485</dc:title>
  <dc:creator>Administrator</dc:creator>
  <cp:lastModifiedBy>Sabrina Tee</cp:lastModifiedBy>
  <cp:revision>1031</cp:revision>
  <cp:lastPrinted>2020-12-07T04:24:00Z</cp:lastPrinted>
  <dcterms:created xsi:type="dcterms:W3CDTF">2010-02-22T07:41:00Z</dcterms:created>
  <dcterms:modified xsi:type="dcterms:W3CDTF">2025-10-01T17:55:00Z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686C60C8DBDF4A9A85FB7E4F1B0E6B9E_12</vt:lpwstr>
  </property>
  <property fmtid="{D5CDD505-2E9C-101B-9397-08002B2CF9AE}" pid="3" name="KSOProductBuildVer">
    <vt:lpwstr>2052-12.1.0.19770</vt:lpwstr>
  </property>
  <property fmtid="{D5CDD505-2E9C-101B-9397-08002B2CF9AE}" pid="4" name="ContentTypeId">
    <vt:lpwstr>0x010100B4110D623C3C664B860629D77C21E86D</vt:lpwstr>
  </property>
</Properties>
</file>