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895" r:id="rId5"/>
    <p:sldId id="896" r:id="rId6"/>
    <p:sldId id="897" r:id="rId7"/>
    <p:sldId id="898" r:id="rId8"/>
    <p:sldId id="872" r:id="rId9"/>
    <p:sldId id="878" r:id="rId10"/>
    <p:sldId id="879" r:id="rId11"/>
    <p:sldId id="532" r:id="rId12"/>
    <p:sldId id="880" r:id="rId13"/>
    <p:sldId id="882" r:id="rId14"/>
    <p:sldId id="881" r:id="rId15"/>
    <p:sldId id="883" r:id="rId16"/>
    <p:sldId id="542" r:id="rId17"/>
    <p:sldId id="8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AABEB-A675-71AC-8F06-1D228EF949B8}" v="22" dt="2025-12-09T01:48:16.968"/>
    <p1510:client id="{E622D93A-F57F-57E1-15C8-F142FB57098D}" v="33" dt="2025-12-09T01:39:26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 Sabrina" userId="S::sabrina.tee@magillmed.com::3ba2f96a-0b10-4023-ba8e-9185bf3de613" providerId="AD" clId="Web-{09FAABEB-A675-71AC-8F06-1D228EF949B8}"/>
    <pc:docChg chg="addSld modSld">
      <pc:chgData name="Tee Sabrina" userId="S::sabrina.tee@magillmed.com::3ba2f96a-0b10-4023-ba8e-9185bf3de613" providerId="AD" clId="Web-{09FAABEB-A675-71AC-8F06-1D228EF949B8}" dt="2025-12-09T01:48:16.968" v="22" actId="1076"/>
      <pc:docMkLst>
        <pc:docMk/>
      </pc:docMkLst>
      <pc:sldChg chg="add">
        <pc:chgData name="Tee Sabrina" userId="S::sabrina.tee@magillmed.com::3ba2f96a-0b10-4023-ba8e-9185bf3de613" providerId="AD" clId="Web-{09FAABEB-A675-71AC-8F06-1D228EF949B8}" dt="2025-12-09T01:43:48.912" v="3"/>
        <pc:sldMkLst>
          <pc:docMk/>
          <pc:sldMk cId="3899972199" sldId="542"/>
        </pc:sldMkLst>
      </pc:sldChg>
      <pc:sldChg chg="add">
        <pc:chgData name="Tee Sabrina" userId="S::sabrina.tee@magillmed.com::3ba2f96a-0b10-4023-ba8e-9185bf3de613" providerId="AD" clId="Web-{09FAABEB-A675-71AC-8F06-1D228EF949B8}" dt="2025-12-09T01:41:49.749" v="0"/>
        <pc:sldMkLst>
          <pc:docMk/>
          <pc:sldMk cId="853808744" sldId="896"/>
        </pc:sldMkLst>
      </pc:sldChg>
      <pc:sldChg chg="addSp delSp modSp add mod modShow">
        <pc:chgData name="Tee Sabrina" userId="S::sabrina.tee@magillmed.com::3ba2f96a-0b10-4023-ba8e-9185bf3de613" providerId="AD" clId="Web-{09FAABEB-A675-71AC-8F06-1D228EF949B8}" dt="2025-12-09T01:48:16.968" v="22" actId="1076"/>
        <pc:sldMkLst>
          <pc:docMk/>
          <pc:sldMk cId="3853860668" sldId="897"/>
        </pc:sldMkLst>
        <pc:picChg chg="add del mod">
          <ac:chgData name="Tee Sabrina" userId="S::sabrina.tee@magillmed.com::3ba2f96a-0b10-4023-ba8e-9185bf3de613" providerId="AD" clId="Web-{09FAABEB-A675-71AC-8F06-1D228EF949B8}" dt="2025-12-09T01:48:16.968" v="22" actId="1076"/>
          <ac:picMkLst>
            <pc:docMk/>
            <pc:sldMk cId="3853860668" sldId="897"/>
            <ac:picMk id="4" creationId="{CAE29089-C8C8-9976-CCEE-6A3A3386BD1E}"/>
          </ac:picMkLst>
        </pc:picChg>
        <pc:picChg chg="add del mod">
          <ac:chgData name="Tee Sabrina" userId="S::sabrina.tee@magillmed.com::3ba2f96a-0b10-4023-ba8e-9185bf3de613" providerId="AD" clId="Web-{09FAABEB-A675-71AC-8F06-1D228EF949B8}" dt="2025-12-09T01:48:05.874" v="17"/>
          <ac:picMkLst>
            <pc:docMk/>
            <pc:sldMk cId="3853860668" sldId="897"/>
            <ac:picMk id="10" creationId="{317A43A6-06C1-7CF5-0FB4-D44FB82947CD}"/>
          </ac:picMkLst>
        </pc:picChg>
      </pc:sldChg>
      <pc:sldChg chg="addSp modSp new mod setBg">
        <pc:chgData name="Tee Sabrina" userId="S::sabrina.tee@magillmed.com::3ba2f96a-0b10-4023-ba8e-9185bf3de613" providerId="AD" clId="Web-{09FAABEB-A675-71AC-8F06-1D228EF949B8}" dt="2025-12-09T01:44:32.727" v="8" actId="1076"/>
        <pc:sldMkLst>
          <pc:docMk/>
          <pc:sldMk cId="1600947401" sldId="898"/>
        </pc:sldMkLst>
        <pc:picChg chg="add mod">
          <ac:chgData name="Tee Sabrina" userId="S::sabrina.tee@magillmed.com::3ba2f96a-0b10-4023-ba8e-9185bf3de613" providerId="AD" clId="Web-{09FAABEB-A675-71AC-8F06-1D228EF949B8}" dt="2025-12-09T01:44:32.727" v="8" actId="1076"/>
          <ac:picMkLst>
            <pc:docMk/>
            <pc:sldMk cId="1600947401" sldId="898"/>
            <ac:picMk id="2" creationId="{0E64BE92-37AA-3A9C-8FA9-FCC3C6CCAF57}"/>
          </ac:picMkLst>
        </pc:picChg>
      </pc:sldChg>
    </pc:docChg>
  </pc:docChgLst>
  <pc:docChgLst>
    <pc:chgData name="Tee Sabrina" userId="S::sabrina.tee@magillmed.com::3ba2f96a-0b10-4023-ba8e-9185bf3de613" providerId="AD" clId="Web-{E622D93A-F57F-57E1-15C8-F142FB57098D}"/>
    <pc:docChg chg="modSld">
      <pc:chgData name="Tee Sabrina" userId="S::sabrina.tee@magillmed.com::3ba2f96a-0b10-4023-ba8e-9185bf3de613" providerId="AD" clId="Web-{E622D93A-F57F-57E1-15C8-F142FB57098D}" dt="2025-12-09T01:39:26.197" v="29" actId="1076"/>
      <pc:docMkLst>
        <pc:docMk/>
      </pc:docMkLst>
      <pc:sldChg chg="addSp delSp modSp">
        <pc:chgData name="Tee Sabrina" userId="S::sabrina.tee@magillmed.com::3ba2f96a-0b10-4023-ba8e-9185bf3de613" providerId="AD" clId="Web-{E622D93A-F57F-57E1-15C8-F142FB57098D}" dt="2025-12-09T01:39:26.197" v="29" actId="1076"/>
        <pc:sldMkLst>
          <pc:docMk/>
          <pc:sldMk cId="1948166667" sldId="878"/>
        </pc:sldMkLst>
        <pc:spChg chg="mod">
          <ac:chgData name="Tee Sabrina" userId="S::sabrina.tee@magillmed.com::3ba2f96a-0b10-4023-ba8e-9185bf3de613" providerId="AD" clId="Web-{E622D93A-F57F-57E1-15C8-F142FB57098D}" dt="2025-12-09T01:37:46.119" v="11" actId="20577"/>
          <ac:spMkLst>
            <pc:docMk/>
            <pc:sldMk cId="1948166667" sldId="878"/>
            <ac:spMk id="2" creationId="{0C8DB285-E05B-D36B-1D4A-7D9C2AE39947}"/>
          </ac:spMkLst>
        </pc:spChg>
        <pc:spChg chg="del">
          <ac:chgData name="Tee Sabrina" userId="S::sabrina.tee@magillmed.com::3ba2f96a-0b10-4023-ba8e-9185bf3de613" providerId="AD" clId="Web-{E622D93A-F57F-57E1-15C8-F142FB57098D}" dt="2025-12-09T01:37:42.478" v="8"/>
          <ac:spMkLst>
            <pc:docMk/>
            <pc:sldMk cId="1948166667" sldId="878"/>
            <ac:spMk id="3" creationId="{2ADDFD16-C217-7253-4949-E6825B891A57}"/>
          </ac:spMkLst>
        </pc:spChg>
        <pc:spChg chg="del">
          <ac:chgData name="Tee Sabrina" userId="S::sabrina.tee@magillmed.com::3ba2f96a-0b10-4023-ba8e-9185bf3de613" providerId="AD" clId="Web-{E622D93A-F57F-57E1-15C8-F142FB57098D}" dt="2025-12-09T01:37:43.572" v="9"/>
          <ac:spMkLst>
            <pc:docMk/>
            <pc:sldMk cId="1948166667" sldId="878"/>
            <ac:spMk id="6" creationId="{E02DA48D-FDFE-CA04-6B74-AA5478DB689D}"/>
          </ac:spMkLst>
        </pc:spChg>
        <pc:picChg chg="add mod">
          <ac:chgData name="Tee Sabrina" userId="S::sabrina.tee@magillmed.com::3ba2f96a-0b10-4023-ba8e-9185bf3de613" providerId="AD" clId="Web-{E622D93A-F57F-57E1-15C8-F142FB57098D}" dt="2025-12-09T01:39:26.197" v="29" actId="1076"/>
          <ac:picMkLst>
            <pc:docMk/>
            <pc:sldMk cId="1948166667" sldId="878"/>
            <ac:picMk id="4" creationId="{CF032D40-0B8A-83DF-AE8C-EFA8EAB3E581}"/>
          </ac:picMkLst>
        </pc:picChg>
        <pc:picChg chg="mod">
          <ac:chgData name="Tee Sabrina" userId="S::sabrina.tee@magillmed.com::3ba2f96a-0b10-4023-ba8e-9185bf3de613" providerId="AD" clId="Web-{E622D93A-F57F-57E1-15C8-F142FB57098D}" dt="2025-12-09T01:39:14.041" v="23" actId="1076"/>
          <ac:picMkLst>
            <pc:docMk/>
            <pc:sldMk cId="1948166667" sldId="878"/>
            <ac:picMk id="5" creationId="{60CAB1D6-5349-FB27-A3C0-CA6DF4EAB999}"/>
          </ac:picMkLst>
        </pc:picChg>
        <pc:picChg chg="add mod">
          <ac:chgData name="Tee Sabrina" userId="S::sabrina.tee@magillmed.com::3ba2f96a-0b10-4023-ba8e-9185bf3de613" providerId="AD" clId="Web-{E622D93A-F57F-57E1-15C8-F142FB57098D}" dt="2025-12-09T01:38:45.275" v="21" actId="1076"/>
          <ac:picMkLst>
            <pc:docMk/>
            <pc:sldMk cId="1948166667" sldId="878"/>
            <ac:picMk id="8" creationId="{00D508E0-ED23-DB6F-236F-3B4FC1184A5F}"/>
          </ac:picMkLst>
        </pc:picChg>
        <pc:picChg chg="add mod">
          <ac:chgData name="Tee Sabrina" userId="S::sabrina.tee@magillmed.com::3ba2f96a-0b10-4023-ba8e-9185bf3de613" providerId="AD" clId="Web-{E622D93A-F57F-57E1-15C8-F142FB57098D}" dt="2025-12-09T01:39:24.635" v="28" actId="1076"/>
          <ac:picMkLst>
            <pc:docMk/>
            <pc:sldMk cId="1948166667" sldId="878"/>
            <ac:picMk id="9" creationId="{27E28C1F-BFCA-A0FC-8206-3F4C8D3B4CFF}"/>
          </ac:picMkLst>
        </pc:picChg>
        <pc:picChg chg="del mod">
          <ac:chgData name="Tee Sabrina" userId="S::sabrina.tee@magillmed.com::3ba2f96a-0b10-4023-ba8e-9185bf3de613" providerId="AD" clId="Web-{E622D93A-F57F-57E1-15C8-F142FB57098D}" dt="2025-12-09T01:37:23.259" v="1"/>
          <ac:picMkLst>
            <pc:docMk/>
            <pc:sldMk cId="1948166667" sldId="878"/>
            <ac:picMk id="2050" creationId="{673C9D12-A777-E21B-3DB1-F35C309F9F3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DC52A-05FA-452C-8553-7FFF7A6741B3}" type="datetimeFigureOut">
              <a:rPr lang="en-MY" smtClean="0"/>
              <a:t>8/12/2025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5F589-6906-4C12-A745-BB764E8C7CA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5903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5E8DB0-55DC-4221-A99C-988BCD133BF3}" type="slidenum">
              <a:rPr kumimoji="0" lang="en-US" altLang="zh-CN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447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3765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1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7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9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00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6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40"/>
          </a:xfrm>
          <a:prstGeom prst="rect">
            <a:avLst/>
          </a:prstGeom>
        </p:spPr>
        <p:txBody>
          <a:bodyPr lIns="72545" tIns="36273" rIns="72545" bIns="36273" anchor="b"/>
          <a:lstStyle>
            <a:lvl1pPr algn="l">
              <a:defRPr sz="2533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3867"/>
            </a:lvl1pPr>
            <a:lvl2pPr marL="565559" indent="0">
              <a:buNone/>
              <a:defRPr sz="3467"/>
            </a:lvl2pPr>
            <a:lvl3pPr marL="1131118" indent="0">
              <a:buNone/>
              <a:defRPr sz="2933"/>
            </a:lvl3pPr>
            <a:lvl4pPr marL="1695831" indent="0">
              <a:buNone/>
              <a:defRPr sz="2533"/>
            </a:lvl4pPr>
            <a:lvl5pPr marL="2261390" indent="0">
              <a:buNone/>
              <a:defRPr sz="2533"/>
            </a:lvl5pPr>
            <a:lvl6pPr marL="2826949" indent="0">
              <a:buNone/>
              <a:defRPr sz="2533"/>
            </a:lvl6pPr>
            <a:lvl7pPr marL="3392509" indent="0">
              <a:buNone/>
              <a:defRPr sz="2533"/>
            </a:lvl7pPr>
            <a:lvl8pPr marL="3957221" indent="0">
              <a:buNone/>
              <a:defRPr sz="2533"/>
            </a:lvl8pPr>
            <a:lvl9pPr marL="4522780" indent="0">
              <a:buNone/>
              <a:defRPr sz="2533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6"/>
            <a:ext cx="7315200" cy="804860"/>
          </a:xfrm>
          <a:prstGeom prst="rect">
            <a:avLst/>
          </a:prstGeom>
        </p:spPr>
        <p:txBody>
          <a:bodyPr lIns="72545" tIns="36273" rIns="72545" bIns="36273"/>
          <a:lstStyle>
            <a:lvl1pPr marL="0" indent="0">
              <a:buNone/>
              <a:defRPr sz="1733"/>
            </a:lvl1pPr>
            <a:lvl2pPr marL="565559" indent="0">
              <a:buNone/>
              <a:defRPr sz="1467"/>
            </a:lvl2pPr>
            <a:lvl3pPr marL="1131118" indent="0">
              <a:buNone/>
              <a:defRPr sz="1333"/>
            </a:lvl3pPr>
            <a:lvl4pPr marL="1695831" indent="0">
              <a:buNone/>
              <a:defRPr sz="1067"/>
            </a:lvl4pPr>
            <a:lvl5pPr marL="2261390" indent="0">
              <a:buNone/>
              <a:defRPr sz="1067"/>
            </a:lvl5pPr>
            <a:lvl6pPr marL="2826949" indent="0">
              <a:buNone/>
              <a:defRPr sz="1067"/>
            </a:lvl6pPr>
            <a:lvl7pPr marL="3392509" indent="0">
              <a:buNone/>
              <a:defRPr sz="1067"/>
            </a:lvl7pPr>
            <a:lvl8pPr marL="3957221" indent="0">
              <a:buNone/>
              <a:defRPr sz="1067"/>
            </a:lvl8pPr>
            <a:lvl9pPr marL="4522780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1566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4895" y="116419"/>
            <a:ext cx="10942228" cy="648607"/>
          </a:xfrm>
          <a:prstGeom prst="rect">
            <a:avLst/>
          </a:prstGeom>
        </p:spPr>
        <p:txBody>
          <a:bodyPr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895" y="981227"/>
            <a:ext cx="10942228" cy="5373309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5770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2851" y="115896"/>
            <a:ext cx="2734733" cy="6238875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4425" y="115896"/>
            <a:ext cx="8005233" cy="6238875"/>
          </a:xfrm>
          <a:prstGeom prst="rect">
            <a:avLst/>
          </a:prstGeom>
        </p:spPr>
        <p:txBody>
          <a:bodyPr vert="eaVert" lIns="72545" tIns="36273" rIns="72545" bIns="36273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005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1"/>
            <a:ext cx="12191239" cy="6857572"/>
          </a:xfrm>
          <a:prstGeom prst="rect">
            <a:avLst/>
          </a:prstGeom>
        </p:spPr>
      </p:pic>
      <p:sp>
        <p:nvSpPr>
          <p:cNvPr id="10" name="直接连接符 10"/>
          <p:cNvSpPr>
            <a:spLocks noChangeShapeType="1"/>
          </p:cNvSpPr>
          <p:nvPr userDrawn="1"/>
        </p:nvSpPr>
        <p:spPr bwMode="auto">
          <a:xfrm>
            <a:off x="2" y="885488"/>
            <a:ext cx="10763621" cy="0"/>
          </a:xfrm>
          <a:prstGeom prst="line">
            <a:avLst/>
          </a:prstGeom>
          <a:noFill/>
          <a:ln w="127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6" tIns="45708" rIns="91416" bIns="45708"/>
          <a:lstStyle/>
          <a:p>
            <a:endParaRPr lang="zh-CN" altLang="en-US" sz="2400"/>
          </a:p>
        </p:txBody>
      </p:sp>
      <p:sp>
        <p:nvSpPr>
          <p:cNvPr id="11" name="直接连接符 11"/>
          <p:cNvSpPr>
            <a:spLocks noChangeShapeType="1"/>
          </p:cNvSpPr>
          <p:nvPr userDrawn="1"/>
        </p:nvSpPr>
        <p:spPr bwMode="auto">
          <a:xfrm flipV="1">
            <a:off x="10763621" y="453688"/>
            <a:ext cx="0" cy="431800"/>
          </a:xfrm>
          <a:prstGeom prst="line">
            <a:avLst/>
          </a:prstGeom>
          <a:noFill/>
          <a:ln w="38100" cap="flat" cmpd="sng">
            <a:solidFill>
              <a:srgbClr val="A5A5A5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6" tIns="45708" rIns="91416" bIns="45708"/>
          <a:lstStyle/>
          <a:p>
            <a:endParaRPr lang="zh-CN" altLang="en-US" sz="2400"/>
          </a:p>
        </p:txBody>
      </p:sp>
      <p:sp>
        <p:nvSpPr>
          <p:cNvPr id="12" name="直接连接符 12"/>
          <p:cNvSpPr>
            <a:spLocks noChangeShapeType="1"/>
          </p:cNvSpPr>
          <p:nvPr userDrawn="1"/>
        </p:nvSpPr>
        <p:spPr bwMode="auto">
          <a:xfrm flipV="1">
            <a:off x="10868059" y="596564"/>
            <a:ext cx="0" cy="288925"/>
          </a:xfrm>
          <a:prstGeom prst="line">
            <a:avLst/>
          </a:prstGeom>
          <a:noFill/>
          <a:ln w="38100" cap="flat" cmpd="sng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6" tIns="45708" rIns="91416" bIns="45708"/>
          <a:lstStyle/>
          <a:p>
            <a:endParaRPr lang="zh-CN" altLang="en-US" sz="2400"/>
          </a:p>
        </p:txBody>
      </p:sp>
      <p:sp>
        <p:nvSpPr>
          <p:cNvPr id="18" name="矩形 7"/>
          <p:cNvSpPr>
            <a:spLocks noChangeArrowheads="1"/>
          </p:cNvSpPr>
          <p:nvPr userDrawn="1"/>
        </p:nvSpPr>
        <p:spPr bwMode="auto">
          <a:xfrm>
            <a:off x="0" y="6445251"/>
            <a:ext cx="12192000" cy="41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矩形 8"/>
          <p:cNvSpPr>
            <a:spLocks noChangeArrowheads="1"/>
          </p:cNvSpPr>
          <p:nvPr userDrawn="1"/>
        </p:nvSpPr>
        <p:spPr bwMode="auto">
          <a:xfrm>
            <a:off x="1" y="6445251"/>
            <a:ext cx="1062039" cy="41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40" tIns="45720" rIns="91440" bIns="45720" anchor="ctr"/>
          <a:lstStyle/>
          <a:p>
            <a:pPr algn="ctr"/>
            <a:endParaRPr lang="zh-CN" altLang="zh-CN" sz="24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Freeform 40"/>
          <p:cNvSpPr>
            <a:spLocks noEditPoints="1"/>
          </p:cNvSpPr>
          <p:nvPr userDrawn="1"/>
        </p:nvSpPr>
        <p:spPr bwMode="auto">
          <a:xfrm>
            <a:off x="210931" y="118532"/>
            <a:ext cx="460447" cy="659245"/>
          </a:xfrm>
          <a:custGeom>
            <a:avLst/>
            <a:gdLst>
              <a:gd name="T0" fmla="*/ 173 w 579"/>
              <a:gd name="T1" fmla="*/ 818 h 857"/>
              <a:gd name="T2" fmla="*/ 551 w 579"/>
              <a:gd name="T3" fmla="*/ 818 h 857"/>
              <a:gd name="T4" fmla="*/ 571 w 579"/>
              <a:gd name="T5" fmla="*/ 838 h 857"/>
              <a:gd name="T6" fmla="*/ 551 w 579"/>
              <a:gd name="T7" fmla="*/ 857 h 857"/>
              <a:gd name="T8" fmla="*/ 173 w 579"/>
              <a:gd name="T9" fmla="*/ 857 h 857"/>
              <a:gd name="T10" fmla="*/ 153 w 579"/>
              <a:gd name="T11" fmla="*/ 838 h 857"/>
              <a:gd name="T12" fmla="*/ 173 w 579"/>
              <a:gd name="T13" fmla="*/ 818 h 857"/>
              <a:gd name="T14" fmla="*/ 181 w 579"/>
              <a:gd name="T15" fmla="*/ 632 h 857"/>
              <a:gd name="T16" fmla="*/ 389 w 579"/>
              <a:gd name="T17" fmla="*/ 290 h 857"/>
              <a:gd name="T18" fmla="*/ 462 w 579"/>
              <a:gd name="T19" fmla="*/ 334 h 857"/>
              <a:gd name="T20" fmla="*/ 255 w 579"/>
              <a:gd name="T21" fmla="*/ 676 h 857"/>
              <a:gd name="T22" fmla="*/ 181 w 579"/>
              <a:gd name="T23" fmla="*/ 632 h 857"/>
              <a:gd name="T24" fmla="*/ 35 w 579"/>
              <a:gd name="T25" fmla="*/ 543 h 857"/>
              <a:gd name="T26" fmla="*/ 243 w 579"/>
              <a:gd name="T27" fmla="*/ 201 h 857"/>
              <a:gd name="T28" fmla="*/ 316 w 579"/>
              <a:gd name="T29" fmla="*/ 245 h 857"/>
              <a:gd name="T30" fmla="*/ 108 w 579"/>
              <a:gd name="T31" fmla="*/ 587 h 857"/>
              <a:gd name="T32" fmla="*/ 35 w 579"/>
              <a:gd name="T33" fmla="*/ 543 h 857"/>
              <a:gd name="T34" fmla="*/ 2 w 579"/>
              <a:gd name="T35" fmla="*/ 820 h 857"/>
              <a:gd name="T36" fmla="*/ 22 w 579"/>
              <a:gd name="T37" fmla="*/ 650 h 857"/>
              <a:gd name="T38" fmla="*/ 165 w 579"/>
              <a:gd name="T39" fmla="*/ 736 h 857"/>
              <a:gd name="T40" fmla="*/ 24 w 579"/>
              <a:gd name="T41" fmla="*/ 833 h 857"/>
              <a:gd name="T42" fmla="*/ 2 w 579"/>
              <a:gd name="T43" fmla="*/ 820 h 857"/>
              <a:gd name="T44" fmla="*/ 299 w 579"/>
              <a:gd name="T45" fmla="*/ 106 h 857"/>
              <a:gd name="T46" fmla="*/ 269 w 579"/>
              <a:gd name="T47" fmla="*/ 156 h 857"/>
              <a:gd name="T48" fmla="*/ 488 w 579"/>
              <a:gd name="T49" fmla="*/ 289 h 857"/>
              <a:gd name="T50" fmla="*/ 519 w 579"/>
              <a:gd name="T51" fmla="*/ 239 h 857"/>
              <a:gd name="T52" fmla="*/ 299 w 579"/>
              <a:gd name="T53" fmla="*/ 106 h 857"/>
              <a:gd name="T54" fmla="*/ 346 w 579"/>
              <a:gd name="T55" fmla="*/ 30 h 857"/>
              <a:gd name="T56" fmla="*/ 412 w 579"/>
              <a:gd name="T57" fmla="*/ 14 h 857"/>
              <a:gd name="T58" fmla="*/ 549 w 579"/>
              <a:gd name="T59" fmla="*/ 97 h 857"/>
              <a:gd name="T60" fmla="*/ 566 w 579"/>
              <a:gd name="T61" fmla="*/ 163 h 857"/>
              <a:gd name="T62" fmla="*/ 547 w 579"/>
              <a:gd name="T63" fmla="*/ 194 h 857"/>
              <a:gd name="T64" fmla="*/ 327 w 579"/>
              <a:gd name="T65" fmla="*/ 61 h 857"/>
              <a:gd name="T66" fmla="*/ 346 w 579"/>
              <a:gd name="T67" fmla="*/ 30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79" h="857">
                <a:moveTo>
                  <a:pt x="173" y="818"/>
                </a:moveTo>
                <a:lnTo>
                  <a:pt x="551" y="818"/>
                </a:lnTo>
                <a:cubicBezTo>
                  <a:pt x="562" y="818"/>
                  <a:pt x="571" y="827"/>
                  <a:pt x="571" y="838"/>
                </a:cubicBezTo>
                <a:cubicBezTo>
                  <a:pt x="571" y="849"/>
                  <a:pt x="562" y="857"/>
                  <a:pt x="551" y="857"/>
                </a:cubicBezTo>
                <a:lnTo>
                  <a:pt x="173" y="857"/>
                </a:lnTo>
                <a:cubicBezTo>
                  <a:pt x="162" y="857"/>
                  <a:pt x="153" y="849"/>
                  <a:pt x="153" y="838"/>
                </a:cubicBezTo>
                <a:cubicBezTo>
                  <a:pt x="153" y="827"/>
                  <a:pt x="162" y="818"/>
                  <a:pt x="173" y="818"/>
                </a:cubicBezTo>
                <a:close/>
                <a:moveTo>
                  <a:pt x="181" y="632"/>
                </a:moveTo>
                <a:lnTo>
                  <a:pt x="389" y="290"/>
                </a:lnTo>
                <a:lnTo>
                  <a:pt x="462" y="334"/>
                </a:lnTo>
                <a:lnTo>
                  <a:pt x="255" y="676"/>
                </a:lnTo>
                <a:lnTo>
                  <a:pt x="181" y="632"/>
                </a:lnTo>
                <a:close/>
                <a:moveTo>
                  <a:pt x="35" y="543"/>
                </a:moveTo>
                <a:lnTo>
                  <a:pt x="243" y="201"/>
                </a:lnTo>
                <a:lnTo>
                  <a:pt x="316" y="245"/>
                </a:lnTo>
                <a:lnTo>
                  <a:pt x="108" y="587"/>
                </a:lnTo>
                <a:lnTo>
                  <a:pt x="35" y="543"/>
                </a:lnTo>
                <a:close/>
                <a:moveTo>
                  <a:pt x="2" y="820"/>
                </a:moveTo>
                <a:lnTo>
                  <a:pt x="22" y="650"/>
                </a:lnTo>
                <a:lnTo>
                  <a:pt x="165" y="736"/>
                </a:lnTo>
                <a:lnTo>
                  <a:pt x="24" y="833"/>
                </a:lnTo>
                <a:cubicBezTo>
                  <a:pt x="9" y="844"/>
                  <a:pt x="0" y="838"/>
                  <a:pt x="2" y="820"/>
                </a:cubicBezTo>
                <a:close/>
                <a:moveTo>
                  <a:pt x="299" y="106"/>
                </a:moveTo>
                <a:lnTo>
                  <a:pt x="269" y="156"/>
                </a:lnTo>
                <a:lnTo>
                  <a:pt x="488" y="289"/>
                </a:lnTo>
                <a:lnTo>
                  <a:pt x="519" y="239"/>
                </a:lnTo>
                <a:lnTo>
                  <a:pt x="299" y="106"/>
                </a:lnTo>
                <a:close/>
                <a:moveTo>
                  <a:pt x="346" y="30"/>
                </a:moveTo>
                <a:cubicBezTo>
                  <a:pt x="360" y="7"/>
                  <a:pt x="390" y="0"/>
                  <a:pt x="412" y="14"/>
                </a:cubicBezTo>
                <a:lnTo>
                  <a:pt x="549" y="97"/>
                </a:lnTo>
                <a:cubicBezTo>
                  <a:pt x="572" y="110"/>
                  <a:pt x="579" y="140"/>
                  <a:pt x="566" y="163"/>
                </a:cubicBezTo>
                <a:lnTo>
                  <a:pt x="547" y="194"/>
                </a:lnTo>
                <a:lnTo>
                  <a:pt x="327" y="61"/>
                </a:lnTo>
                <a:lnTo>
                  <a:pt x="346" y="3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lIns="91416" tIns="45708" rIns="91416" bIns="45708"/>
          <a:lstStyle/>
          <a:p>
            <a:endParaRPr lang="zh-CN" altLang="en-US" sz="2400"/>
          </a:p>
        </p:txBody>
      </p:sp>
      <p:sp>
        <p:nvSpPr>
          <p:cNvPr id="14" name="文本框 13"/>
          <p:cNvSpPr txBox="1"/>
          <p:nvPr userDrawn="1"/>
        </p:nvSpPr>
        <p:spPr>
          <a:xfrm>
            <a:off x="9264352" y="6495075"/>
            <a:ext cx="3744416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33" b="1" dirty="0">
                <a:solidFill>
                  <a:schemeClr val="bg1"/>
                </a:solidFill>
              </a:rPr>
              <a:t>          Confidential</a:t>
            </a:r>
            <a:endParaRPr lang="zh-CN" altLang="en-US" sz="1333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88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565559" algn="l" rtl="0" fontAlgn="base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1131118" algn="l" rtl="0" fontAlgn="base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695831" algn="l" rtl="0" fontAlgn="base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2261390" algn="l" rtl="0" fontAlgn="base">
        <a:spcBef>
          <a:spcPct val="0"/>
        </a:spcBef>
        <a:spcAft>
          <a:spcPct val="0"/>
        </a:spcAft>
        <a:defRPr sz="3467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223514" indent="-223514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533" b="1">
          <a:solidFill>
            <a:schemeClr val="tx1"/>
          </a:solidFill>
          <a:latin typeface="+mn-lt"/>
          <a:ea typeface="+mn-ea"/>
          <a:cs typeface="+mn-cs"/>
        </a:defRPr>
      </a:lvl1pPr>
      <a:lvl2pPr marL="668003" indent="-223514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106566" indent="-215048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867">
          <a:solidFill>
            <a:schemeClr val="tx1"/>
          </a:solidFill>
          <a:latin typeface="+mn-lt"/>
          <a:ea typeface="+mn-ea"/>
          <a:cs typeface="+mn-cs"/>
        </a:defRPr>
      </a:lvl3pPr>
      <a:lvl4pPr marL="1551901" indent="-223514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733">
          <a:solidFill>
            <a:schemeClr val="tx1"/>
          </a:solidFill>
          <a:latin typeface="+mn-lt"/>
          <a:ea typeface="+mn-ea"/>
          <a:cs typeface="+mn-cs"/>
        </a:defRPr>
      </a:lvl4pPr>
      <a:lvl5pPr marL="2001470" indent="-226901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7">
          <a:solidFill>
            <a:schemeClr val="tx1"/>
          </a:solidFill>
          <a:latin typeface="+mn-lt"/>
          <a:ea typeface="+mn-ea"/>
          <a:cs typeface="+mn-cs"/>
        </a:defRPr>
      </a:lvl5pPr>
      <a:lvl6pPr marL="2567876" indent="-227748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7">
          <a:solidFill>
            <a:schemeClr val="tx1"/>
          </a:solidFill>
          <a:latin typeface="+mn-lt"/>
          <a:ea typeface="+mn-ea"/>
          <a:cs typeface="+mn-cs"/>
        </a:defRPr>
      </a:lvl6pPr>
      <a:lvl7pPr marL="3133435" indent="-227748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7">
          <a:solidFill>
            <a:schemeClr val="tx1"/>
          </a:solidFill>
          <a:latin typeface="+mn-lt"/>
          <a:ea typeface="+mn-ea"/>
          <a:cs typeface="+mn-cs"/>
        </a:defRPr>
      </a:lvl7pPr>
      <a:lvl8pPr marL="3698148" indent="-227748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7">
          <a:solidFill>
            <a:schemeClr val="tx1"/>
          </a:solidFill>
          <a:latin typeface="+mn-lt"/>
          <a:ea typeface="+mn-ea"/>
          <a:cs typeface="+mn-cs"/>
        </a:defRPr>
      </a:lvl8pPr>
      <a:lvl9pPr marL="4263707" indent="-227748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67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65559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31118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695831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61390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26949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92509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57221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22780" algn="l" defTabSz="1131118" rtl="0" eaLnBrk="1" latinLnBrk="0" hangingPunct="1"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9806" r="250" b="3668"/>
          <a:stretch>
            <a:fillRect/>
          </a:stretch>
        </p:blipFill>
        <p:spPr>
          <a:xfrm>
            <a:off x="1" y="-27383"/>
            <a:ext cx="12186807" cy="6860449"/>
          </a:xfrm>
          <a:prstGeom prst="rect">
            <a:avLst/>
          </a:prstGeom>
        </p:spPr>
      </p:pic>
      <p:sp>
        <p:nvSpPr>
          <p:cNvPr id="68" name="文本框 14"/>
          <p:cNvSpPr txBox="1"/>
          <p:nvPr/>
        </p:nvSpPr>
        <p:spPr>
          <a:xfrm>
            <a:off x="431371" y="360408"/>
            <a:ext cx="494879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正粗黑简体"/>
              </a:rPr>
              <a:t>Magill Medical Technology</a:t>
            </a:r>
            <a:endParaRPr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方正正粗黑简体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1371" y="808960"/>
            <a:ext cx="3840427" cy="318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Innovation for Better Health</a:t>
            </a:r>
            <a:endParaRPr kumimoji="0" lang="zh-CN" altLang="en-US" sz="1467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16480" y="6405331"/>
            <a:ext cx="1440160" cy="3181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67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Confidential</a:t>
            </a:r>
            <a:endParaRPr kumimoji="0" lang="zh-CN" altLang="en-US" sz="1467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2040" y="5712776"/>
            <a:ext cx="7104789" cy="50013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defTabSz="1219170">
              <a:defRPr/>
            </a:pPr>
            <a:r>
              <a:rPr lang="en-US" altLang="zh-CN" sz="2650" dirty="0">
                <a:solidFill>
                  <a:srgbClr val="0070C0"/>
                </a:solidFill>
                <a:highlight>
                  <a:srgbClr val="F4F4F5"/>
                </a:highlight>
                <a:latin typeface="微软雅黑"/>
                <a:ea typeface="微软雅黑"/>
              </a:rPr>
              <a:t>Importance of SGA Visualization</a:t>
            </a:r>
            <a:endParaRPr lang="en-US" altLang="zh-CN" sz="2650" b="1" i="0" u="none" strike="noStrike" kern="1200" cap="none" spc="0" normalizeH="0" baseline="0" noProof="0" dirty="0" err="1">
              <a:ln>
                <a:noFill/>
              </a:ln>
              <a:solidFill>
                <a:srgbClr val="0070C0"/>
              </a:solidFill>
              <a:effectLst/>
              <a:highlight>
                <a:srgbClr val="F4F4F5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图形用户界面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31" y="2468894"/>
            <a:ext cx="8129083" cy="4573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>
            <a:extLst>
              <a:ext uri="{FF2B5EF4-FFF2-40B4-BE49-F238E27FC236}">
                <a16:creationId xmlns:a16="http://schemas.microsoft.com/office/drawing/2014/main" id="{F9291DF4-F56C-1755-0BAE-28CD6D3E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 anchor="t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50" b="1" i="0" dirty="0">
                <a:solidFill>
                  <a:srgbClr val="0070C0"/>
                </a:solidFill>
                <a:latin typeface="微软雅黑"/>
                <a:ea typeface="微软雅黑"/>
              </a:rPr>
              <a:t>Consequences of a </a:t>
            </a:r>
            <a:r>
              <a:rPr lang="en-US" altLang="zh-CN" sz="2650" b="1" i="0" dirty="0" err="1">
                <a:solidFill>
                  <a:srgbClr val="0070C0"/>
                </a:solidFill>
                <a:latin typeface="微软雅黑"/>
                <a:ea typeface="微软雅黑"/>
              </a:rPr>
              <a:t>malpositioned</a:t>
            </a:r>
            <a:r>
              <a:rPr lang="en-US" altLang="zh-CN" sz="2650" b="1" i="0" dirty="0">
                <a:solidFill>
                  <a:srgbClr val="0070C0"/>
                </a:solidFill>
                <a:latin typeface="微软雅黑"/>
                <a:ea typeface="微软雅黑"/>
              </a:rPr>
              <a:t> SGA</a:t>
            </a:r>
            <a:endParaRPr lang="zh-CN" altLang="en-US" sz="2650" b="1" i="0" dirty="0">
              <a:solidFill>
                <a:srgbClr val="0070C0"/>
              </a:solidFill>
              <a:latin typeface="微软雅黑"/>
              <a:ea typeface="微软雅黑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6F7F27-5373-3ACC-C17E-01DE665FD9D1}"/>
              </a:ext>
            </a:extLst>
          </p:cNvPr>
          <p:cNvSpPr txBox="1"/>
          <p:nvPr/>
        </p:nvSpPr>
        <p:spPr>
          <a:xfrm>
            <a:off x="737612" y="1303585"/>
            <a:ext cx="10040316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华文细黑"/>
              </a:rPr>
              <a:t>Air leak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华文细黑"/>
              </a:rPr>
              <a:t> – </a:t>
            </a:r>
            <a:r>
              <a:rPr lang="en-US" sz="2400" dirty="0">
                <a:latin typeface="Arial"/>
                <a:ea typeface="华文细黑"/>
              </a:rPr>
              <a:t>results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华文细黑"/>
              </a:rPr>
              <a:t> when</a:t>
            </a:r>
            <a:r>
              <a:rPr lang="en-US" sz="2400" dirty="0">
                <a:latin typeface="Arial"/>
                <a:ea typeface="华文细黑"/>
              </a:rPr>
              <a:t> an SGA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华文细黑"/>
              </a:rPr>
              <a:t>not ideally placed and </a:t>
            </a:r>
            <a:r>
              <a:rPr lang="en-US" sz="2400" dirty="0">
                <a:latin typeface="Arial"/>
                <a:ea typeface="华文细黑"/>
              </a:rPr>
              <a:t>results 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华文细黑"/>
              </a:rPr>
              <a:t> an inadequate seal</a:t>
            </a:r>
            <a:r>
              <a:rPr lang="en-US" sz="2400" dirty="0">
                <a:latin typeface="Arial"/>
                <a:ea typeface="华文细黑"/>
              </a:rPr>
              <a:t>, this can happen at any time during surgery</a:t>
            </a:r>
          </a:p>
          <a:p>
            <a:pPr marL="457200" indent="-457200">
              <a:buFont typeface="+mj-lt"/>
              <a:buAutoNum type="arabicPeriod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/>
                <a:ea typeface="华文细黑"/>
              </a:rPr>
              <a:t>Airway obstruction</a:t>
            </a:r>
            <a:r>
              <a:rPr lang="en-US" sz="2400" dirty="0">
                <a:latin typeface="Arial"/>
                <a:ea typeface="华文细黑"/>
              </a:rPr>
              <a:t> – commonly due to downfolding of the epiglottis or when the tip of the mask is folded over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/>
                <a:ea typeface="华文细黑"/>
              </a:rPr>
              <a:t>Airway trauma </a:t>
            </a:r>
            <a:r>
              <a:rPr lang="en-US" sz="2400" dirty="0">
                <a:latin typeface="Arial"/>
                <a:ea typeface="华文细黑"/>
              </a:rPr>
              <a:t>– blindly inserting the SGA can cause injury to airway soft tissues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"/>
                <a:ea typeface="华文细黑"/>
              </a:rPr>
              <a:t>Regurgitation/Aspiration</a:t>
            </a:r>
            <a:r>
              <a:rPr lang="en-US" sz="2400" dirty="0">
                <a:latin typeface="Arial"/>
                <a:ea typeface="华文细黑"/>
              </a:rPr>
              <a:t> – a poorly sealed SGA increases the risk of gastric insufflation, abdominal distension, regurgitation, and subsequent aspiration.</a:t>
            </a:r>
            <a:endParaRPr lang="en-MY" dirty="0">
              <a:latin typeface="Arial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18604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>
            <a:extLst>
              <a:ext uri="{FF2B5EF4-FFF2-40B4-BE49-F238E27FC236}">
                <a16:creationId xmlns:a16="http://schemas.microsoft.com/office/drawing/2014/main" id="{1DB3C2E4-93E8-B732-D54A-5F5E5F52A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Ideal position of SGA</a:t>
            </a:r>
            <a:endParaRPr lang="zh-CN" altLang="en-US" sz="2667" b="1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2E605-BC83-E799-88AD-C76334918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1" y="1220755"/>
            <a:ext cx="8448939" cy="39551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BE6FE7-F5EF-8A23-732D-16633E8A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1952" y="1614168"/>
            <a:ext cx="298004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2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 descr="图形用户界面&#10;&#10;描述已自动生成">
            <a:extLst>
              <a:ext uri="{FF2B5EF4-FFF2-40B4-BE49-F238E27FC236}">
                <a16:creationId xmlns:a16="http://schemas.microsoft.com/office/drawing/2014/main" id="{320815B1-6961-F266-7980-D4AEE5E00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580" y="876738"/>
            <a:ext cx="5051685" cy="3305518"/>
          </a:xfrm>
          <a:prstGeom prst="rect">
            <a:avLst/>
          </a:prstGeom>
        </p:spPr>
      </p:pic>
      <p:sp>
        <p:nvSpPr>
          <p:cNvPr id="2" name="Text Box 55">
            <a:extLst>
              <a:ext uri="{FF2B5EF4-FFF2-40B4-BE49-F238E27FC236}">
                <a16:creationId xmlns:a16="http://schemas.microsoft.com/office/drawing/2014/main" id="{545387FC-2837-8690-DAA6-1AC490560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Benefits of </a:t>
            </a:r>
            <a:r>
              <a:rPr lang="en-US" altLang="zh-CN" sz="2667" b="1" i="0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Visualised</a:t>
            </a:r>
            <a:r>
              <a:rPr lang="en-US" altLang="zh-CN" sz="2667" b="1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SGA insertion</a:t>
            </a:r>
            <a:endParaRPr lang="zh-CN" altLang="en-US" sz="2667" b="1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45CA20-5D06-66F0-34F9-B53B7766B561}"/>
              </a:ext>
            </a:extLst>
          </p:cNvPr>
          <p:cNvSpPr txBox="1"/>
          <p:nvPr/>
        </p:nvSpPr>
        <p:spPr>
          <a:xfrm>
            <a:off x="506981" y="1196594"/>
            <a:ext cx="10040316" cy="480131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Solution to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visualise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 SGA insertion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 - &gt;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SafeLM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 3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rd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华文细黑"/>
              </a:rPr>
              <a:t> Gen. SGA</a:t>
            </a:r>
          </a:p>
          <a:p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Benefits</a:t>
            </a:r>
          </a:p>
          <a:p>
            <a:pPr marL="457200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Successful first attempt SGA placement</a:t>
            </a:r>
          </a:p>
          <a:p>
            <a:pPr marL="457200" indent="-457200">
              <a:buFont typeface="+mj-lt"/>
              <a:buAutoNum type="arabicPeriod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Reduced consequences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malpositioned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华文细黑" panose="02010600040101010101" pitchFamily="2" charset="-122"/>
              </a:rPr>
              <a:t> SGA</a:t>
            </a:r>
          </a:p>
          <a:p>
            <a:pPr marL="457200" indent="-457200">
              <a:buFont typeface="+mj-lt"/>
              <a:buAutoNum type="arabicPeriod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Higher oropharyngeal leak pressure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Monitor airway for secretion/regurgitation content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Visualised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and guided ETT insertion if needed</a:t>
            </a:r>
          </a:p>
          <a:p>
            <a:pPr marL="342900" indent="-342900">
              <a:buAutoNum type="arabicPeriod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32278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78147-BBC3-33E9-91DD-E43525EB9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54" y="1072563"/>
            <a:ext cx="3642583" cy="2087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8D3C8D-76DB-05AF-0ABC-00D7661386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0" y="3735579"/>
            <a:ext cx="3564339" cy="2041919"/>
          </a:xfrm>
          <a:prstGeom prst="rect">
            <a:avLst/>
          </a:prstGeom>
        </p:spPr>
      </p:pic>
      <p:pic>
        <p:nvPicPr>
          <p:cNvPr id="7" name="Picture 6" descr="A close up of a human body&#10;&#10;AI-generated content may be incorrect.">
            <a:extLst>
              <a:ext uri="{FF2B5EF4-FFF2-40B4-BE49-F238E27FC236}">
                <a16:creationId xmlns:a16="http://schemas.microsoft.com/office/drawing/2014/main" id="{5A472669-257A-9AF8-BFDC-EB98DFEF05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98"/>
          <a:stretch>
            <a:fillRect/>
          </a:stretch>
        </p:blipFill>
        <p:spPr>
          <a:xfrm>
            <a:off x="7948775" y="1072563"/>
            <a:ext cx="3624631" cy="20346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8AC418-3D00-17B1-35D5-51CE45751186}"/>
              </a:ext>
            </a:extLst>
          </p:cNvPr>
          <p:cNvSpPr txBox="1"/>
          <p:nvPr/>
        </p:nvSpPr>
        <p:spPr>
          <a:xfrm>
            <a:off x="735104" y="3263153"/>
            <a:ext cx="2398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600" dirty="0"/>
              <a:t>Epiglottis downfolded</a:t>
            </a:r>
            <a:endParaRPr lang="en-MY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8F589-F312-BA24-4F7A-52E597FE5174}"/>
              </a:ext>
            </a:extLst>
          </p:cNvPr>
          <p:cNvSpPr txBox="1"/>
          <p:nvPr/>
        </p:nvSpPr>
        <p:spPr>
          <a:xfrm>
            <a:off x="689628" y="5881345"/>
            <a:ext cx="28623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600" dirty="0"/>
              <a:t>Epiglottis stuck inside cuff</a:t>
            </a:r>
            <a:endParaRPr lang="en-MY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924D7-2D20-F020-1468-1E59F6E4EC6D}"/>
              </a:ext>
            </a:extLst>
          </p:cNvPr>
          <p:cNvSpPr txBox="1"/>
          <p:nvPr/>
        </p:nvSpPr>
        <p:spPr>
          <a:xfrm>
            <a:off x="9216844" y="3151210"/>
            <a:ext cx="1145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600" dirty="0"/>
              <a:t>Too deep</a:t>
            </a:r>
            <a:endParaRPr lang="en-MY" sz="1600" dirty="0"/>
          </a:p>
        </p:txBody>
      </p:sp>
      <p:sp>
        <p:nvSpPr>
          <p:cNvPr id="11" name="文本框 18">
            <a:extLst>
              <a:ext uri="{FF2B5EF4-FFF2-40B4-BE49-F238E27FC236}">
                <a16:creationId xmlns:a16="http://schemas.microsoft.com/office/drawing/2014/main" id="{A24CFA8D-7677-98D1-62A0-58AE33602DD1}"/>
              </a:ext>
            </a:extLst>
          </p:cNvPr>
          <p:cNvSpPr txBox="1"/>
          <p:nvPr/>
        </p:nvSpPr>
        <p:spPr>
          <a:xfrm>
            <a:off x="911424" y="231135"/>
            <a:ext cx="10535509" cy="451405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altLang="zh-CN" sz="2133" dirty="0">
                <a:solidFill>
                  <a:srgbClr val="0070C0"/>
                </a:solidFill>
                <a:latin typeface="Microsoft YaHei"/>
                <a:ea typeface="Microsoft YaHei"/>
                <a:cs typeface="Times New Roman"/>
              </a:rPr>
              <a:t>Case reviews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2D4379-83FB-9288-86A0-C30055CA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537" y="1421083"/>
            <a:ext cx="3143915" cy="4539343"/>
          </a:xfrm>
          <a:prstGeom prst="rect">
            <a:avLst/>
          </a:prstGeom>
        </p:spPr>
      </p:pic>
      <p:pic>
        <p:nvPicPr>
          <p:cNvPr id="14" name="Picture 13" descr="A close up of an ear&#10;&#10;AI-generated content may be incorrect.">
            <a:extLst>
              <a:ext uri="{FF2B5EF4-FFF2-40B4-BE49-F238E27FC236}">
                <a16:creationId xmlns:a16="http://schemas.microsoft.com/office/drawing/2014/main" id="{0669EA19-8A65-F555-0C77-0BD7D289F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775" y="3834941"/>
            <a:ext cx="3624631" cy="18494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97F3488-4BC4-8CDA-2F79-572DC1296C8C}"/>
              </a:ext>
            </a:extLst>
          </p:cNvPr>
          <p:cNvSpPr txBox="1"/>
          <p:nvPr/>
        </p:nvSpPr>
        <p:spPr>
          <a:xfrm>
            <a:off x="8809554" y="5788219"/>
            <a:ext cx="196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600" dirty="0"/>
              <a:t>Insufficient depth</a:t>
            </a:r>
            <a:endParaRPr lang="en-MY" sz="1600" dirty="0"/>
          </a:p>
        </p:txBody>
      </p:sp>
    </p:spTree>
    <p:extLst>
      <p:ext uri="{BB962C8B-B14F-4D97-AF65-F5344CB8AC3E}">
        <p14:creationId xmlns:p14="http://schemas.microsoft.com/office/powerpoint/2010/main" val="389997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6EB494-CD0A-B894-B447-2C3AE1C37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75"/>
            <a:ext cx="12192000" cy="6469267"/>
          </a:xfrm>
          <a:prstGeom prst="rect">
            <a:avLst/>
          </a:prstGeom>
        </p:spPr>
      </p:pic>
      <p:sp>
        <p:nvSpPr>
          <p:cNvPr id="4" name="文本框 14">
            <a:extLst>
              <a:ext uri="{FF2B5EF4-FFF2-40B4-BE49-F238E27FC236}">
                <a16:creationId xmlns:a16="http://schemas.microsoft.com/office/drawing/2014/main" id="{8BFF16C5-B2C0-B894-401F-B4F74E1D480E}"/>
              </a:ext>
            </a:extLst>
          </p:cNvPr>
          <p:cNvSpPr txBox="1"/>
          <p:nvPr/>
        </p:nvSpPr>
        <p:spPr>
          <a:xfrm>
            <a:off x="623392" y="0"/>
            <a:ext cx="5389809" cy="3796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1867" dirty="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Changsha Magill Medical Technology Co. Ltd.</a:t>
            </a:r>
            <a:endParaRPr lang="zh-CN" altLang="en-US" sz="1867" dirty="0">
              <a:solidFill>
                <a:schemeClr val="bg1"/>
              </a:solidFill>
              <a:latin typeface="方正正粗黑简体" panose="02000000000000000000" pitchFamily="2" charset="-122"/>
              <a:ea typeface="方正正粗黑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88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7F4F45-4F92-4F5F-1D55-8BC7BEB14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92" y="211334"/>
            <a:ext cx="81703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667" dirty="0">
                <a:solidFill>
                  <a:srgbClr val="0070C0"/>
                </a:solidFill>
              </a:rPr>
              <a:t>A</a:t>
            </a:r>
            <a:r>
              <a:rPr lang="en-MY" altLang="en-US" sz="2667" dirty="0" err="1">
                <a:solidFill>
                  <a:srgbClr val="0070C0"/>
                </a:solidFill>
              </a:rPr>
              <a:t>irway</a:t>
            </a:r>
            <a:r>
              <a:rPr lang="en-MY" altLang="en-US" sz="2667" dirty="0">
                <a:solidFill>
                  <a:srgbClr val="0070C0"/>
                </a:solidFill>
              </a:rPr>
              <a:t> basics – the pharynx</a:t>
            </a:r>
            <a:endParaRPr lang="en-MY" altLang="en-US" sz="2667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F729E-A162-1A87-3111-2A9B2965E5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340" y="836713"/>
            <a:ext cx="5331017" cy="53310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6478CA-2199-6328-8CCA-2D8C83519571}"/>
              </a:ext>
            </a:extLst>
          </p:cNvPr>
          <p:cNvSpPr txBox="1"/>
          <p:nvPr/>
        </p:nvSpPr>
        <p:spPr>
          <a:xfrm>
            <a:off x="7632171" y="1776965"/>
            <a:ext cx="395431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 lvl="0" eaLnBrk="0" hangingPunct="0"/>
            <a:r>
              <a:rPr lang="en-US" altLang="en-US" sz="1867" dirty="0">
                <a:solidFill>
                  <a:srgbClr val="0070C0"/>
                </a:solidFill>
              </a:rPr>
              <a:t>Hypopharynx</a:t>
            </a:r>
            <a:r>
              <a:rPr lang="en-US" altLang="en-US" sz="1867" dirty="0"/>
              <a:t> (Laryngopharynx)</a:t>
            </a:r>
          </a:p>
          <a:p>
            <a:pPr lvl="0" eaLnBrk="0" hangingPunct="0"/>
            <a:endParaRPr lang="en-US" altLang="en-US" sz="1867" dirty="0"/>
          </a:p>
          <a:p>
            <a:pPr lvl="0" eaLnBrk="0" hangingPunct="0"/>
            <a:r>
              <a:rPr lang="en-US" altLang="en-US" sz="1867" dirty="0"/>
              <a:t>Location</a:t>
            </a:r>
            <a:r>
              <a:rPr lang="en-US" altLang="en-US" sz="1867" b="0" dirty="0"/>
              <a:t>: From the </a:t>
            </a:r>
            <a:r>
              <a:rPr lang="en-US" altLang="en-US" sz="1867" dirty="0"/>
              <a:t>epiglottis to the cricoid cartilage</a:t>
            </a:r>
          </a:p>
          <a:p>
            <a:pPr lvl="0" eaLnBrk="0" hangingPunct="0"/>
            <a:endParaRPr lang="en-US" altLang="en-US" sz="1867" dirty="0"/>
          </a:p>
          <a:p>
            <a:pPr lvl="0" eaLnBrk="0" hangingPunct="0"/>
            <a:r>
              <a:rPr lang="en-US" altLang="en-US" sz="1867" dirty="0"/>
              <a:t>Functions</a:t>
            </a:r>
            <a:r>
              <a:rPr lang="en-US" altLang="en-US" sz="1867" b="0" dirty="0"/>
              <a:t>:</a:t>
            </a:r>
          </a:p>
          <a:p>
            <a:pPr marL="457189" lvl="0" indent="-457189" eaLnBrk="0" hangingPunct="0">
              <a:buFont typeface="+mj-lt"/>
              <a:buAutoNum type="arabicPeriod"/>
            </a:pPr>
            <a:r>
              <a:rPr lang="en-US" altLang="en-US" sz="1867" b="0" dirty="0"/>
              <a:t>Directs </a:t>
            </a:r>
            <a:r>
              <a:rPr lang="en-US" altLang="en-US" sz="1867" dirty="0"/>
              <a:t>food to the esophagus</a:t>
            </a:r>
            <a:endParaRPr lang="en-US" altLang="en-US" sz="1867" b="0" dirty="0"/>
          </a:p>
          <a:p>
            <a:pPr marL="457189" lvl="0" indent="-457189" eaLnBrk="0" hangingPunct="0">
              <a:buFont typeface="+mj-lt"/>
              <a:buAutoNum type="arabicPeriod"/>
            </a:pPr>
            <a:r>
              <a:rPr lang="en-US" altLang="en-US" sz="1867" b="0" dirty="0"/>
              <a:t>Air is diverted into the </a:t>
            </a:r>
            <a:r>
              <a:rPr lang="en-US" altLang="en-US" sz="1867" dirty="0"/>
              <a:t>larynx and trachea</a:t>
            </a:r>
            <a:endParaRPr lang="en-US" altLang="en-US" sz="1867" b="0" dirty="0"/>
          </a:p>
          <a:p>
            <a:pPr marL="457189" lvl="0" indent="-457189" eaLnBrk="0" hangingPunct="0">
              <a:buFont typeface="+mj-lt"/>
              <a:buAutoNum type="arabicPeriod"/>
            </a:pPr>
            <a:r>
              <a:rPr lang="en-US" altLang="en-US" sz="1867" b="0" dirty="0"/>
              <a:t>Critical in </a:t>
            </a:r>
            <a:r>
              <a:rPr lang="en-US" altLang="en-US" sz="1867" dirty="0"/>
              <a:t>airway protection</a:t>
            </a:r>
            <a:r>
              <a:rPr lang="en-US" altLang="en-US" sz="1867" b="0" dirty="0"/>
              <a:t> via epiglottis and laryngeal reflexes</a:t>
            </a:r>
          </a:p>
          <a:p>
            <a:pPr lvl="0" eaLnBrk="0" hangingPunct="0"/>
            <a:endParaRPr lang="en-US" altLang="en-US" sz="1867" b="0" dirty="0"/>
          </a:p>
          <a:p>
            <a:endParaRPr lang="en-MY" sz="1867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01783-3152-DF22-03EB-1282A7E58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408" y="985132"/>
            <a:ext cx="2287885" cy="2963417"/>
          </a:xfrm>
          <a:prstGeom prst="rect">
            <a:avLst/>
          </a:prstGeom>
        </p:spPr>
      </p:pic>
      <p:pic>
        <p:nvPicPr>
          <p:cNvPr id="6" name="图片 21" descr="手里拿着甜甜圈&#10;&#10;描述已自动生成">
            <a:extLst>
              <a:ext uri="{FF2B5EF4-FFF2-40B4-BE49-F238E27FC236}">
                <a16:creationId xmlns:a16="http://schemas.microsoft.com/office/drawing/2014/main" id="{E207B23C-6892-0D88-C1F5-588218F026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56" y="4389107"/>
            <a:ext cx="1888059" cy="14548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5380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BE8729-A2FB-4A05-20CB-C0791B582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892" y="211334"/>
            <a:ext cx="817033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667" dirty="0">
                <a:solidFill>
                  <a:srgbClr val="0070C0"/>
                </a:solidFill>
              </a:rPr>
              <a:t>A</a:t>
            </a:r>
            <a:r>
              <a:rPr lang="en-MY" altLang="en-US" sz="2667" dirty="0" err="1">
                <a:solidFill>
                  <a:srgbClr val="0070C0"/>
                </a:solidFill>
              </a:rPr>
              <a:t>irway</a:t>
            </a:r>
            <a:r>
              <a:rPr lang="en-MY" altLang="en-US" sz="2667" dirty="0">
                <a:solidFill>
                  <a:srgbClr val="0070C0"/>
                </a:solidFill>
              </a:rPr>
              <a:t> basics – the glottis</a:t>
            </a:r>
            <a:endParaRPr lang="en-MY" altLang="en-US" sz="2667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09A14-5E60-078E-1A73-AC9EF356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7648" y="863802"/>
            <a:ext cx="5568619" cy="3591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E29089-C8C8-9976-CCEE-6A3A3386BD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74022" y="1188509"/>
            <a:ext cx="3681602" cy="29391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C93562-ECA0-578C-9787-3DE54C7FAD0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863802"/>
            <a:ext cx="2915336" cy="3778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941616-D50D-4713-31D9-CA51FCCC5D8E}"/>
              </a:ext>
            </a:extLst>
          </p:cNvPr>
          <p:cNvSpPr txBox="1"/>
          <p:nvPr/>
        </p:nvSpPr>
        <p:spPr>
          <a:xfrm>
            <a:off x="4956685" y="3717032"/>
            <a:ext cx="192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400" b="0" dirty="0"/>
              <a:t>(Arytenoid cartilage)</a:t>
            </a:r>
            <a:endParaRPr lang="en-MY" sz="14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935707-699C-F750-5C35-96E198E33788}"/>
              </a:ext>
            </a:extLst>
          </p:cNvPr>
          <p:cNvSpPr txBox="1"/>
          <p:nvPr/>
        </p:nvSpPr>
        <p:spPr>
          <a:xfrm>
            <a:off x="5458320" y="4323357"/>
            <a:ext cx="6364785" cy="209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600" dirty="0"/>
              <a:t>The </a:t>
            </a:r>
            <a:r>
              <a:rPr lang="en-US" sz="1600" dirty="0">
                <a:solidFill>
                  <a:srgbClr val="0070C0"/>
                </a:solidFill>
              </a:rPr>
              <a:t>glottis</a:t>
            </a:r>
          </a:p>
          <a:p>
            <a:r>
              <a:rPr lang="en-US" sz="1600" b="0" dirty="0"/>
              <a:t>The part of the larynx that includes the vocal cords and the space between them (rima glottidis).</a:t>
            </a:r>
          </a:p>
          <a:p>
            <a:endParaRPr lang="en-US" sz="1600" dirty="0"/>
          </a:p>
          <a:p>
            <a:pPr marL="457189" indent="-457189">
              <a:buAutoNum type="arabicPeriod"/>
            </a:pPr>
            <a:r>
              <a:rPr lang="en-US" sz="1600" b="0" dirty="0"/>
              <a:t>Controls air entry into the trachea and lungs</a:t>
            </a:r>
          </a:p>
          <a:p>
            <a:pPr marL="457189" indent="-457189">
              <a:buAutoNum type="arabicPeriod"/>
            </a:pPr>
            <a:r>
              <a:rPr lang="en-US" sz="1600" b="0" dirty="0"/>
              <a:t>Phonation</a:t>
            </a:r>
          </a:p>
          <a:p>
            <a:pPr marL="457189" indent="-457189">
              <a:buAutoNum type="arabicPeriod"/>
            </a:pPr>
            <a:r>
              <a:rPr lang="en-US" sz="1600" b="0" dirty="0"/>
              <a:t>Airway protection during swallowing (vocal cords adduct)</a:t>
            </a:r>
          </a:p>
          <a:p>
            <a:pPr marL="457189" indent="-457189">
              <a:buAutoNum type="arabicPeriod"/>
            </a:pPr>
            <a:r>
              <a:rPr lang="en-US" sz="1600" b="0" dirty="0"/>
              <a:t>Cough reflex</a:t>
            </a:r>
            <a:endParaRPr lang="en-MY" sz="1600" b="0" dirty="0"/>
          </a:p>
        </p:txBody>
      </p:sp>
      <p:sp>
        <p:nvSpPr>
          <p:cNvPr id="8" name="AutoShape 2" descr="Aspiration Pneumonitis and Aspiration Pneumonia | NEJM">
            <a:extLst>
              <a:ext uri="{FF2B5EF4-FFF2-40B4-BE49-F238E27FC236}">
                <a16:creationId xmlns:a16="http://schemas.microsoft.com/office/drawing/2014/main" id="{C95B059A-F091-7D11-03FD-51CEB55046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endParaRPr lang="en-M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209AC-EBBD-3EFD-2193-A7F9FFE97458}"/>
              </a:ext>
            </a:extLst>
          </p:cNvPr>
          <p:cNvSpPr txBox="1"/>
          <p:nvPr/>
        </p:nvSpPr>
        <p:spPr>
          <a:xfrm>
            <a:off x="267432" y="4312451"/>
            <a:ext cx="5252505" cy="1846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1pPr>
            <a:lvl2pPr marL="563866" indent="-80431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2pPr>
            <a:lvl3pPr marL="1130272" indent="-162556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3pPr>
            <a:lvl4pPr marL="1695831" indent="-24552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4pPr>
            <a:lvl5pPr marL="2260543" indent="-325959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5pPr>
            <a:lvl6pPr marL="241802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6pPr>
            <a:lvl7pPr marL="2901454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7pPr>
            <a:lvl8pPr marL="3385735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8pPr>
            <a:lvl9pPr marL="3869170" algn="l" defTabSz="966869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  <a:cs typeface="+mn-cs"/>
              </a:defRPr>
            </a:lvl9pPr>
          </a:lstStyle>
          <a:p>
            <a:r>
              <a:rPr lang="en-US" sz="1600" dirty="0"/>
              <a:t>The </a:t>
            </a:r>
            <a:r>
              <a:rPr lang="en-US" sz="1600" dirty="0">
                <a:solidFill>
                  <a:srgbClr val="0070C0"/>
                </a:solidFill>
              </a:rPr>
              <a:t>epiglottis</a:t>
            </a:r>
          </a:p>
          <a:p>
            <a:r>
              <a:rPr lang="en-US" sz="1600" b="0" dirty="0"/>
              <a:t>A leaf-shaped flap of elastic cartilage located at the entrance of the larynx.</a:t>
            </a:r>
          </a:p>
          <a:p>
            <a:endParaRPr lang="en-US" sz="1600" b="0" dirty="0"/>
          </a:p>
          <a:p>
            <a:pPr marL="304792" indent="-304792">
              <a:buAutoNum type="arabicPeriod"/>
            </a:pPr>
            <a:r>
              <a:rPr lang="en-US" sz="1600" b="0" dirty="0"/>
              <a:t>Protects the airway</a:t>
            </a:r>
          </a:p>
          <a:p>
            <a:pPr marL="304792" indent="-304792">
              <a:buAutoNum type="arabicPeriod"/>
            </a:pPr>
            <a:r>
              <a:rPr lang="en-US" sz="1600" b="0" dirty="0"/>
              <a:t>Coordinates swallowing</a:t>
            </a:r>
          </a:p>
          <a:p>
            <a:pPr marL="304792" indent="-304792">
              <a:buAutoNum type="arabicPeriod"/>
            </a:pPr>
            <a:r>
              <a:rPr lang="en-US" sz="1600" b="0" dirty="0"/>
              <a:t>Supports airway patency (resting)</a:t>
            </a:r>
          </a:p>
        </p:txBody>
      </p:sp>
    </p:spTree>
    <p:extLst>
      <p:ext uri="{BB962C8B-B14F-4D97-AF65-F5344CB8AC3E}">
        <p14:creationId xmlns:p14="http://schemas.microsoft.com/office/powerpoint/2010/main" val="385386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piglottis anatomy, location, function and epiglottis infection">
            <a:extLst>
              <a:ext uri="{FF2B5EF4-FFF2-40B4-BE49-F238E27FC236}">
                <a16:creationId xmlns:a16="http://schemas.microsoft.com/office/drawing/2014/main" id="{0E64BE92-37AA-3A9C-8FA9-FCC3C6CC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7" y="509601"/>
            <a:ext cx="108176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>
            <a:extLst>
              <a:ext uri="{FF2B5EF4-FFF2-40B4-BE49-F238E27FC236}">
                <a16:creationId xmlns:a16="http://schemas.microsoft.com/office/drawing/2014/main" id="{D68A81DE-678F-0EF4-635E-EBC4EA258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2484" y="192445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 anchor="t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50" b="1" i="0" dirty="0">
                <a:solidFill>
                  <a:srgbClr val="0070C0"/>
                </a:solidFill>
                <a:latin typeface="微软雅黑"/>
                <a:ea typeface="微软雅黑"/>
              </a:rPr>
              <a:t>Why is </a:t>
            </a:r>
            <a:r>
              <a:rPr lang="en-US" altLang="zh-CN" sz="2650" b="1" i="0" dirty="0" err="1">
                <a:solidFill>
                  <a:srgbClr val="0070C0"/>
                </a:solidFill>
                <a:latin typeface="微软雅黑"/>
                <a:ea typeface="微软雅黑"/>
              </a:rPr>
              <a:t>visualised</a:t>
            </a:r>
            <a:r>
              <a:rPr lang="en-US" altLang="zh-CN" sz="2650" b="1" i="0" dirty="0">
                <a:solidFill>
                  <a:srgbClr val="0070C0"/>
                </a:solidFill>
                <a:latin typeface="微软雅黑"/>
                <a:ea typeface="微软雅黑"/>
              </a:rPr>
              <a:t> SGA insertion important?</a:t>
            </a:r>
            <a:endParaRPr lang="zh-CN" altLang="en-US" sz="2650" b="1" i="0" dirty="0">
              <a:solidFill>
                <a:srgbClr val="0070C0"/>
              </a:solidFill>
              <a:latin typeface="微软雅黑"/>
              <a:ea typeface="微软雅黑"/>
            </a:endParaRPr>
          </a:p>
        </p:txBody>
      </p:sp>
      <p:pic>
        <p:nvPicPr>
          <p:cNvPr id="1026" name="Picture 2" descr="Laryngeal Mask Airway in Medical Emergencies | New England Journal of  Medicine">
            <a:extLst>
              <a:ext uri="{FF2B5EF4-FFF2-40B4-BE49-F238E27FC236}">
                <a16:creationId xmlns:a16="http://schemas.microsoft.com/office/drawing/2014/main" id="{3069EFA3-CACD-E5ED-1EB8-F06C5EF0A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380" y="951543"/>
            <a:ext cx="4032448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E3A826-4768-14CB-54CE-1A6C37D50781}"/>
              </a:ext>
            </a:extLst>
          </p:cNvPr>
          <p:cNvSpPr txBox="1"/>
          <p:nvPr/>
        </p:nvSpPr>
        <p:spPr>
          <a:xfrm>
            <a:off x="667665" y="3351810"/>
            <a:ext cx="104651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Insertion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refers to simply getting the device into the mouth and advancing it into the hypopharynx. Many clinicians can achieve this without much difficulty.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Ideal placement</a:t>
            </a:r>
            <a:r>
              <a:rPr lang="en-US" altLang="en-US" sz="2400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however, means that the device is positioned correctly to create an effective seal, provide unobstructed ventilation, and allow for adequate oxygenation and ventilation.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MY" sz="2400" b="1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5AAAB-2A10-871C-B8A8-DAFDCC6697D9}"/>
              </a:ext>
            </a:extLst>
          </p:cNvPr>
          <p:cNvSpPr txBox="1"/>
          <p:nvPr/>
        </p:nvSpPr>
        <p:spPr>
          <a:xfrm>
            <a:off x="667665" y="1197569"/>
            <a:ext cx="650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MY" sz="2800" b="1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Many can </a:t>
            </a:r>
            <a:r>
              <a:rPr lang="en-MY" sz="2800" b="1" u="sng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insert</a:t>
            </a:r>
            <a:r>
              <a:rPr lang="en-MY" sz="2800" b="1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SGA successfully 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MY" sz="2800" b="1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Few can </a:t>
            </a:r>
            <a:r>
              <a:rPr lang="en-MY" sz="2800" b="1" u="sng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place</a:t>
            </a:r>
            <a:r>
              <a:rPr lang="en-MY" sz="2800" b="1" dirty="0">
                <a:solidFill>
                  <a:prstClr val="black"/>
                </a:solidFill>
                <a:latin typeface="Arial" panose="020B0604020202020204" pitchFamily="34" charset="0"/>
                <a:ea typeface="华文细黑" panose="02010600040101010101" pitchFamily="2" charset="-122"/>
              </a:rPr>
              <a:t> it successfully</a:t>
            </a:r>
          </a:p>
        </p:txBody>
      </p:sp>
    </p:spTree>
    <p:extLst>
      <p:ext uri="{BB962C8B-B14F-4D97-AF65-F5344CB8AC3E}">
        <p14:creationId xmlns:p14="http://schemas.microsoft.com/office/powerpoint/2010/main" val="150852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8DB285-E05B-D36B-1D4A-7D9C2AE39947}"/>
              </a:ext>
            </a:extLst>
          </p:cNvPr>
          <p:cNvSpPr txBox="1"/>
          <p:nvPr/>
        </p:nvSpPr>
        <p:spPr>
          <a:xfrm>
            <a:off x="527382" y="967011"/>
            <a:ext cx="10849205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MY" sz="2400" dirty="0">
                <a:solidFill>
                  <a:prstClr val="black"/>
                </a:solidFill>
                <a:latin typeface="Arial"/>
                <a:ea typeface="华文细黑"/>
              </a:rPr>
              <a:t>Contrary to the insertion of ETT, which is guided to the </a:t>
            </a:r>
            <a:r>
              <a:rPr lang="en-MY" sz="2400" u="sng" dirty="0">
                <a:solidFill>
                  <a:prstClr val="black"/>
                </a:solidFill>
                <a:latin typeface="Arial"/>
                <a:ea typeface="华文细黑"/>
              </a:rPr>
              <a:t>trachea under direct vision</a:t>
            </a:r>
            <a:r>
              <a:rPr lang="en-MY" sz="2400" dirty="0">
                <a:solidFill>
                  <a:prstClr val="black"/>
                </a:solidFill>
                <a:latin typeface="Arial"/>
                <a:ea typeface="华文细黑"/>
              </a:rPr>
              <a:t> of a direct/video laryngoscope. 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MY" sz="24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MY" sz="2400" dirty="0">
                <a:solidFill>
                  <a:prstClr val="black"/>
                </a:solidFill>
                <a:latin typeface="Arial"/>
                <a:ea typeface="华文细黑"/>
              </a:rPr>
              <a:t>But the SGA is virtually a ‘blind’ technique, whereby relies on the practitioner’s skills to insert it into hypopharynx.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AB1D6-5349-FB27-A3C0-CA6DF4EAB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591" y="3432647"/>
            <a:ext cx="3175277" cy="185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 Box 55">
            <a:extLst>
              <a:ext uri="{FF2B5EF4-FFF2-40B4-BE49-F238E27FC236}">
                <a16:creationId xmlns:a16="http://schemas.microsoft.com/office/drawing/2014/main" id="{8F995D3B-A717-C5DD-20EA-4EE9A7992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Why the Paradox?</a:t>
            </a:r>
            <a:endParaRPr lang="zh-CN" altLang="en-US" sz="2667" b="1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 descr="Close-up of a human mouth&#10;&#10;AI-generated content may be incorrect.">
            <a:extLst>
              <a:ext uri="{FF2B5EF4-FFF2-40B4-BE49-F238E27FC236}">
                <a16:creationId xmlns:a16="http://schemas.microsoft.com/office/drawing/2014/main" id="{CF032D40-0B8A-83DF-AE8C-EFA8EAB3E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717" y="3429672"/>
            <a:ext cx="2457450" cy="1952625"/>
          </a:xfrm>
          <a:prstGeom prst="rect">
            <a:avLst/>
          </a:prstGeom>
        </p:spPr>
      </p:pic>
      <p:pic>
        <p:nvPicPr>
          <p:cNvPr id="8" name="Picture 7" descr="Insighters® Handheld Video Laryngoscope | Video Laryngoscopes | Airway ...">
            <a:extLst>
              <a:ext uri="{FF2B5EF4-FFF2-40B4-BE49-F238E27FC236}">
                <a16:creationId xmlns:a16="http://schemas.microsoft.com/office/drawing/2014/main" id="{00D508E0-ED23-DB6F-236F-3B4FC1184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4220" y="2644899"/>
            <a:ext cx="3315730" cy="3284839"/>
          </a:xfrm>
          <a:prstGeom prst="rect">
            <a:avLst/>
          </a:prstGeom>
        </p:spPr>
      </p:pic>
      <p:pic>
        <p:nvPicPr>
          <p:cNvPr id="9" name="Picture 8" descr="Non-inflatable Laryngeal Mask Airway - Riomed Medical Supplies">
            <a:extLst>
              <a:ext uri="{FF2B5EF4-FFF2-40B4-BE49-F238E27FC236}">
                <a16:creationId xmlns:a16="http://schemas.microsoft.com/office/drawing/2014/main" id="{27E28C1F-BFCA-A0FC-8206-3F4C8D3B4C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204" y="343271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549726-0BE3-77F1-52FD-2EADF8CEFEAD}"/>
              </a:ext>
            </a:extLst>
          </p:cNvPr>
          <p:cNvSpPr txBox="1"/>
          <p:nvPr/>
        </p:nvSpPr>
        <p:spPr>
          <a:xfrm>
            <a:off x="680502" y="1523409"/>
            <a:ext cx="10561173" cy="304698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华文细黑"/>
              </a:rPr>
              <a:t>Anatomical variations</a:t>
            </a:r>
            <a:r>
              <a:rPr lang="en-US" sz="2400" dirty="0">
                <a:solidFill>
                  <a:prstClr val="black"/>
                </a:solidFill>
                <a:latin typeface="Arial"/>
                <a:ea typeface="华文细黑"/>
              </a:rPr>
              <a:t> – Unusual airway structures, obesity, or limited mouth opening may complicate placement.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华文细黑"/>
              </a:rPr>
              <a:t>Operator experience</a:t>
            </a:r>
            <a:r>
              <a:rPr lang="en-US" sz="2400" dirty="0">
                <a:solidFill>
                  <a:prstClr val="black"/>
                </a:solidFill>
                <a:latin typeface="Arial"/>
                <a:ea typeface="华文细黑"/>
              </a:rPr>
              <a:t> – Subtle adjustments (depth, angle, cuff inflation) relies on experience and instinct.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华文细黑" panose="02010600040101010101" pitchFamily="2" charset="-122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dirty="0">
                <a:solidFill>
                  <a:prstClr val="black"/>
                </a:solidFill>
                <a:latin typeface="Arial"/>
                <a:ea typeface="华文细黑"/>
              </a:rPr>
              <a:t>Malposition </a:t>
            </a:r>
            <a:r>
              <a:rPr lang="en-US" sz="2400" dirty="0">
                <a:solidFill>
                  <a:prstClr val="black"/>
                </a:solidFill>
                <a:latin typeface="Arial"/>
                <a:ea typeface="华文细黑"/>
              </a:rPr>
              <a:t>– The SGA tip may fold or sit incorrectly, leading to airway obstruction or ineffective ventilation.</a:t>
            </a:r>
          </a:p>
        </p:txBody>
      </p:sp>
      <p:sp>
        <p:nvSpPr>
          <p:cNvPr id="4" name="Text Box 55">
            <a:extLst>
              <a:ext uri="{FF2B5EF4-FFF2-40B4-BE49-F238E27FC236}">
                <a16:creationId xmlns:a16="http://schemas.microsoft.com/office/drawing/2014/main" id="{FE0BC66A-6531-1649-545A-A8D3B05C2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 anchor="t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50" b="1" i="0" dirty="0">
                <a:solidFill>
                  <a:srgbClr val="0070C0"/>
                </a:solidFill>
                <a:latin typeface="微软雅黑"/>
                <a:ea typeface="微软雅黑"/>
              </a:rPr>
              <a:t>Why is blind placement suboptimal?</a:t>
            </a:r>
            <a:endParaRPr lang="zh-CN" altLang="en-US" sz="2650" b="1" i="0" dirty="0">
              <a:solidFill>
                <a:srgbClr val="0070C0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92281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05089" y="920942"/>
            <a:ext cx="113784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24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Study showed Malposition occurs in </a:t>
            </a:r>
            <a:r>
              <a:rPr lang="en-US" altLang="zh-CN" sz="28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 to 80% </a:t>
            </a:r>
            <a:r>
              <a:rPr lang="en-US" altLang="zh-CN" sz="2400" b="1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blind placement </a:t>
            </a:r>
            <a:r>
              <a:rPr lang="zh-CN" altLang="en-US" sz="2400" dirty="0">
                <a:solidFill>
                  <a:srgbClr val="CC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2400" dirty="0">
              <a:solidFill>
                <a:srgbClr val="CC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8147" y="6173792"/>
            <a:ext cx="11992303" cy="254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nl-NL" altLang="zh-CN" sz="1053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A. A. J. Van Zundert, </a:t>
            </a:r>
            <a:r>
              <a:rPr lang="zh-CN" altLang="en-US" sz="1053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Malpositioning of supraglottic airway devices: preventive and corrective strategies </a:t>
            </a:r>
            <a:r>
              <a:rPr lang="en-US" altLang="zh-CN" sz="1053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British Journal of Anesthesia 116 (5): 579–82 (2016)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2" y="1794469"/>
            <a:ext cx="3001400" cy="386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172" y="3813621"/>
            <a:ext cx="2946095" cy="1721891"/>
          </a:xfrm>
          <a:prstGeom prst="rect">
            <a:avLst/>
          </a:prstGeo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619853" y="5663883"/>
            <a:ext cx="4236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77">
              <a:defRPr/>
            </a:pPr>
            <a:r>
              <a:rPr lang="en-US" altLang="en-US" sz="1600" dirty="0">
                <a:solidFill>
                  <a:srgbClr val="0070C0"/>
                </a:solidFill>
                <a:latin typeface="+mn-ea"/>
                <a:ea typeface="+mn-ea"/>
              </a:rPr>
              <a:t>Mask or tip fold over 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028879" y="5669849"/>
            <a:ext cx="384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77">
              <a:defRPr/>
            </a:pPr>
            <a:r>
              <a:rPr lang="en-US" altLang="en-US" sz="1600" dirty="0">
                <a:solidFill>
                  <a:srgbClr val="0070C0"/>
                </a:solidFill>
                <a:latin typeface="+mn-ea"/>
                <a:ea typeface="+mn-ea"/>
              </a:rPr>
              <a:t>Glottic Placement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150659" y="2366080"/>
            <a:ext cx="3784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914377">
              <a:defRPr/>
            </a:pPr>
            <a:r>
              <a:rPr lang="en-US" altLang="en-US" sz="1600" dirty="0">
                <a:solidFill>
                  <a:srgbClr val="0070C0"/>
                </a:solidFill>
                <a:latin typeface="+mn-ea"/>
                <a:ea typeface="+mn-ea"/>
              </a:rPr>
              <a:t>Insufficient Depth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2229" y="3799553"/>
            <a:ext cx="3001400" cy="173595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5067" y="1504141"/>
            <a:ext cx="3226487" cy="194176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5">
            <a:extLst>
              <a:ext uri="{FF2B5EF4-FFF2-40B4-BE49-F238E27FC236}">
                <a16:creationId xmlns:a16="http://schemas.microsoft.com/office/drawing/2014/main" id="{BB9EE4F6-9050-CCA5-28E9-56F70E08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Malposition - Outcomes of blind SGA placement</a:t>
            </a:r>
            <a:endParaRPr lang="zh-CN" altLang="en-US" sz="2667" b="1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5">
            <a:extLst>
              <a:ext uri="{FF2B5EF4-FFF2-40B4-BE49-F238E27FC236}">
                <a16:creationId xmlns:a16="http://schemas.microsoft.com/office/drawing/2014/main" id="{659530F0-986C-6BD0-C824-D5ECF354B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435" y="164638"/>
            <a:ext cx="9035524" cy="53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892" tIns="60945" rIns="121892" bIns="60945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i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667" b="1" i="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Malposition - Outcomes of blind SGA placement</a:t>
            </a:r>
            <a:endParaRPr lang="zh-CN" altLang="en-US" sz="2667" b="1" i="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61A74-C153-7036-34A4-7CB2232CD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723"/>
            <a:ext cx="12192000" cy="530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微笑PPT - 小A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61a5b1-b0ac-49bc-ac00-67c852f19f23">
      <Terms xmlns="http://schemas.microsoft.com/office/infopath/2007/PartnerControls"/>
    </lcf76f155ced4ddcb4097134ff3c332f>
    <TaxCatchAll xmlns="4b42194d-f07a-4fd9-9833-3e2832e048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10D623C3C664B860629D77C21E86D" ma:contentTypeVersion="11" ma:contentTypeDescription="Create a new document." ma:contentTypeScope="" ma:versionID="d2fb50c308d21a14fa76728ba5474d88">
  <xsd:schema xmlns:xsd="http://www.w3.org/2001/XMLSchema" xmlns:xs="http://www.w3.org/2001/XMLSchema" xmlns:p="http://schemas.microsoft.com/office/2006/metadata/properties" xmlns:ns2="f761a5b1-b0ac-49bc-ac00-67c852f19f23" xmlns:ns3="4b42194d-f07a-4fd9-9833-3e2832e048fd" targetNamespace="http://schemas.microsoft.com/office/2006/metadata/properties" ma:root="true" ma:fieldsID="b1a4fad3a951e5649b7a085c7713043b" ns2:_="" ns3:_="">
    <xsd:import namespace="f761a5b1-b0ac-49bc-ac00-67c852f19f23"/>
    <xsd:import namespace="4b42194d-f07a-4fd9-9833-3e2832e04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61a5b1-b0ac-49bc-ac00-67c852f19f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a29f26b-6340-4fe1-885a-2d228e50f5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2194d-f07a-4fd9-9833-3e2832e048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9d468d4-6db1-4462-840c-f99792c565bd}" ma:internalName="TaxCatchAll" ma:showField="CatchAllData" ma:web="4b42194d-f07a-4fd9-9833-3e2832e048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F8D84-A19D-4821-8762-64F395BFD0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85E74-F94E-4382-9D3D-094B0A76FED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D53154-9FAF-4E17-9FA5-A1E93A072180}"/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464</Words>
  <Application>Microsoft Office PowerPoint</Application>
  <PresentationFormat>Widescreen</PresentationFormat>
  <Paragraphs>50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微笑PPT - 小A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pang ji wei</dc:creator>
  <cp:lastModifiedBy>pang ji wei</cp:lastModifiedBy>
  <cp:revision>53</cp:revision>
  <dcterms:created xsi:type="dcterms:W3CDTF">2025-09-19T03:39:07Z</dcterms:created>
  <dcterms:modified xsi:type="dcterms:W3CDTF">2025-12-09T01:48:27Z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0x010100B4110D623C3C664B860629D77C21E86D</vt:lpwstr>
  </property>
</Properties>
</file>